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145708734" r:id="rId2"/>
    <p:sldId id="2145708738" r:id="rId3"/>
    <p:sldId id="2145708737" r:id="rId4"/>
    <p:sldId id="2145708739" r:id="rId5"/>
    <p:sldId id="2145708741" r:id="rId6"/>
    <p:sldId id="2145708743" r:id="rId7"/>
    <p:sldId id="2145708740" r:id="rId8"/>
    <p:sldId id="2145708735" r:id="rId9"/>
    <p:sldId id="372" r:id="rId10"/>
    <p:sldId id="2145708742" r:id="rId1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D563B1-A618-C411-85E6-8E465707A5CC}" name="Greenwald, Hannah" initials="" userId="S::HannahG@jafi.org::a020a76a-0fc1-42ed-a3a2-7c47be33d55e" providerId="AD"/>
  <p188:author id="{DBD000F7-96EE-538E-3AB4-6E2E19479D49}" name="Bass, Avi" initials="AB" userId="S::AviB@jafi.org::9b3987b1-c58c-47d0-9b45-7e49a30704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77E"/>
    <a:srgbClr val="F7A081"/>
    <a:srgbClr val="F6C6AD"/>
    <a:srgbClr val="283170"/>
    <a:srgbClr val="16009A"/>
    <a:srgbClr val="2435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04ADBC-EDA1-434F-878A-AEA0831772CC}" v="84" dt="2025-10-22T11:27:16.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0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C982DE0-0849-4FF8-B4C7-03F825FD0E7C}" type="datetimeFigureOut">
              <a:rPr lang="he-IL" smtClean="0"/>
              <a:t>י"א/חשון/תשפ"ו</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A01EA260-67CC-400A-962E-9E16753D8435}" type="slidenum">
              <a:rPr lang="he-IL" smtClean="0"/>
              <a:t>‹#›</a:t>
            </a:fld>
            <a:endParaRPr lang="he-IL"/>
          </a:p>
        </p:txBody>
      </p:sp>
    </p:spTree>
    <p:extLst>
      <p:ext uri="{BB962C8B-B14F-4D97-AF65-F5344CB8AC3E}">
        <p14:creationId xmlns:p14="http://schemas.microsoft.com/office/powerpoint/2010/main" val="1444032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3C43-A6A8-2D6A-C3AE-017339986277}"/>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E8404CC-9891-195F-A4F4-86D73686684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B10DAE84-4DB2-E8CF-13D3-F413FDE1EC03}"/>
              </a:ext>
            </a:extLst>
          </p:cNvPr>
          <p:cNvSpPr>
            <a:spLocks noGrp="1"/>
          </p:cNvSpPr>
          <p:nvPr>
            <p:ph type="body" idx="1"/>
          </p:nvPr>
        </p:nvSpPr>
        <p:spPr/>
        <p:txBody>
          <a:bodyPr/>
          <a:lstStyle/>
          <a:p>
            <a:pPr algn="r" rtl="1"/>
            <a:r>
              <a:rPr lang="he-IL" dirty="0">
                <a:solidFill>
                  <a:schemeClr val="tx1">
                    <a:lumMod val="65000"/>
                    <a:lumOff val="35000"/>
                  </a:schemeClr>
                </a:solidFill>
              </a:rPr>
              <a:t>ילדים, נוער, שנת זהות, צעירים </a:t>
            </a:r>
          </a:p>
          <a:p>
            <a:pPr algn="r" rtl="1"/>
            <a:r>
              <a:rPr lang="he-IL" dirty="0">
                <a:solidFill>
                  <a:schemeClr val="tx1">
                    <a:lumMod val="65000"/>
                    <a:lumOff val="35000"/>
                  </a:schemeClr>
                </a:solidFill>
              </a:rPr>
              <a:t>בכל התכנית שלנו אנחנו עובדים על עקרונות דומים</a:t>
            </a:r>
          </a:p>
          <a:p>
            <a:pPr algn="r" rtl="1"/>
            <a:endParaRPr lang="he-IL" dirty="0">
              <a:solidFill>
                <a:schemeClr val="tx1">
                  <a:lumMod val="65000"/>
                  <a:lumOff val="35000"/>
                </a:schemeClr>
              </a:solidFill>
            </a:endParaRPr>
          </a:p>
          <a:p>
            <a:pPr marL="0" indent="0" algn="r" rtl="1">
              <a:buNone/>
            </a:pPr>
            <a:r>
              <a:rPr lang="he-IL" dirty="0">
                <a:solidFill>
                  <a:schemeClr val="tx1">
                    <a:lumMod val="65000"/>
                    <a:lumOff val="35000"/>
                  </a:schemeClr>
                </a:solidFill>
              </a:rPr>
              <a:t> מעגלים:</a:t>
            </a:r>
          </a:p>
          <a:p>
            <a:pPr marL="0" indent="0" algn="r" rtl="1">
              <a:buNone/>
            </a:pPr>
            <a:r>
              <a:rPr lang="he-IL" dirty="0">
                <a:solidFill>
                  <a:schemeClr val="tx1">
                    <a:lumMod val="65000"/>
                    <a:lumOff val="35000"/>
                  </a:schemeClr>
                </a:solidFill>
              </a:rPr>
              <a:t>אישי - חיזוק </a:t>
            </a:r>
            <a:r>
              <a:rPr lang="he-IL" dirty="0" err="1">
                <a:solidFill>
                  <a:schemeClr val="tx1">
                    <a:lumMod val="65000"/>
                    <a:lumOff val="35000"/>
                  </a:schemeClr>
                </a:solidFill>
              </a:rPr>
              <a:t>אייג'נסי</a:t>
            </a:r>
            <a:r>
              <a:rPr lang="he-IL" dirty="0">
                <a:solidFill>
                  <a:schemeClr val="tx1">
                    <a:lumMod val="65000"/>
                    <a:lumOff val="35000"/>
                  </a:schemeClr>
                </a:solidFill>
              </a:rPr>
              <a:t> וזהות אישית, ישראלית, יהודית</a:t>
            </a:r>
          </a:p>
          <a:p>
            <a:pPr marL="0" indent="0" algn="r" rtl="1">
              <a:buNone/>
            </a:pPr>
            <a:r>
              <a:rPr lang="he-IL" dirty="0">
                <a:solidFill>
                  <a:schemeClr val="tx1">
                    <a:lumMod val="65000"/>
                    <a:lumOff val="35000"/>
                  </a:schemeClr>
                </a:solidFill>
              </a:rPr>
              <a:t>קהילתי - מעורבות בקהילה </a:t>
            </a:r>
          </a:p>
          <a:p>
            <a:pPr marL="0" indent="0" algn="r" rtl="1">
              <a:buNone/>
            </a:pPr>
            <a:r>
              <a:rPr lang="he-IL" dirty="0">
                <a:solidFill>
                  <a:schemeClr val="tx1">
                    <a:lumMod val="65000"/>
                    <a:lumOff val="35000"/>
                  </a:schemeClr>
                </a:solidFill>
              </a:rPr>
              <a:t>חברתי - מנהיגות </a:t>
            </a:r>
          </a:p>
          <a:p>
            <a:endParaRPr lang="he-IL" dirty="0"/>
          </a:p>
        </p:txBody>
      </p:sp>
      <p:sp>
        <p:nvSpPr>
          <p:cNvPr id="4" name="מציין מיקום של מספר שקופית 3">
            <a:extLst>
              <a:ext uri="{FF2B5EF4-FFF2-40B4-BE49-F238E27FC236}">
                <a16:creationId xmlns:a16="http://schemas.microsoft.com/office/drawing/2014/main" id="{1C970270-1C92-AE18-C11C-CD894A744F6E}"/>
              </a:ext>
            </a:extLst>
          </p:cNvPr>
          <p:cNvSpPr>
            <a:spLocks noGrp="1"/>
          </p:cNvSpPr>
          <p:nvPr>
            <p:ph type="sldNum" sz="quarter" idx="5"/>
          </p:nvPr>
        </p:nvSpPr>
        <p:spPr/>
        <p:txBody>
          <a:bodyPr/>
          <a:lstStyle/>
          <a:p>
            <a:fld id="{A01EA260-67CC-400A-962E-9E16753D8435}" type="slidenum">
              <a:rPr lang="he-IL" smtClean="0"/>
              <a:t>2</a:t>
            </a:fld>
            <a:endParaRPr lang="he-IL"/>
          </a:p>
        </p:txBody>
      </p:sp>
    </p:spTree>
    <p:extLst>
      <p:ext uri="{BB962C8B-B14F-4D97-AF65-F5344CB8AC3E}">
        <p14:creationId xmlns:p14="http://schemas.microsoft.com/office/powerpoint/2010/main" val="2296949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solidFill>
                  <a:schemeClr val="tx1">
                    <a:lumMod val="65000"/>
                    <a:lumOff val="35000"/>
                  </a:schemeClr>
                </a:solidFill>
              </a:rPr>
              <a:t>הסוכנות עובדת לאור שנות קיומה עם אוכלוסיות מגוונות בחברה הישראלית בדגש על עבודה בצפון, דרום ופריפריה הגיאוגרפית בישראל </a:t>
            </a:r>
          </a:p>
          <a:p>
            <a:pPr algn="r" rtl="1"/>
            <a:r>
              <a:rPr lang="he-IL" dirty="0">
                <a:solidFill>
                  <a:schemeClr val="tx1">
                    <a:lumMod val="65000"/>
                    <a:lumOff val="35000"/>
                  </a:schemeClr>
                </a:solidFill>
              </a:rPr>
              <a:t>בשנים האחרונות היחידה מיקדה את עבודתה עם בני נוער וצעירים מתוך הבנה כי זהו דור הבא במדינת ישראל וכן דור המנהיגות</a:t>
            </a:r>
          </a:p>
          <a:p>
            <a:pPr algn="r" rtl="1"/>
            <a:r>
              <a:rPr lang="he-IL" dirty="0">
                <a:solidFill>
                  <a:schemeClr val="tx1">
                    <a:lumMod val="65000"/>
                    <a:lumOff val="35000"/>
                  </a:schemeClr>
                </a:solidFill>
              </a:rPr>
              <a:t>מתקיימות תכניות עומק הנוגעות באלפי בני נוער וצעירים בשנה תוך התמקדות על עבודה חינוכית חברתית הקשורה לזהות, מנהיגות, שייכות </a:t>
            </a:r>
          </a:p>
          <a:p>
            <a:endParaRPr lang="he-IL" dirty="0"/>
          </a:p>
        </p:txBody>
      </p:sp>
      <p:sp>
        <p:nvSpPr>
          <p:cNvPr id="4" name="מציין מיקום של מספר שקופית 3"/>
          <p:cNvSpPr>
            <a:spLocks noGrp="1"/>
          </p:cNvSpPr>
          <p:nvPr>
            <p:ph type="sldNum" sz="quarter" idx="5"/>
          </p:nvPr>
        </p:nvSpPr>
        <p:spPr/>
        <p:txBody>
          <a:bodyPr/>
          <a:lstStyle/>
          <a:p>
            <a:fld id="{A01EA260-67CC-400A-962E-9E16753D8435}" type="slidenum">
              <a:rPr lang="he-IL" smtClean="0"/>
              <a:t>3</a:t>
            </a:fld>
            <a:endParaRPr lang="he-IL"/>
          </a:p>
        </p:txBody>
      </p:sp>
    </p:spTree>
    <p:extLst>
      <p:ext uri="{BB962C8B-B14F-4D97-AF65-F5344CB8AC3E}">
        <p14:creationId xmlns:p14="http://schemas.microsoft.com/office/powerpoint/2010/main" val="290396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E7E3-ACF0-FEFB-7E46-3B3E161D265A}"/>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8ED449B-3A85-E9E9-DA05-BA0B9825AE7C}"/>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1B0652A-3BBA-D74F-84DE-2E9A43808192}"/>
              </a:ext>
            </a:extLst>
          </p:cNvPr>
          <p:cNvSpPr>
            <a:spLocks noGrp="1"/>
          </p:cNvSpPr>
          <p:nvPr>
            <p:ph type="body" idx="1"/>
          </p:nvPr>
        </p:nvSpPr>
        <p:spPr/>
        <p:txBody>
          <a:bodyPr/>
          <a:lstStyle/>
          <a:p>
            <a:pPr marL="0" indent="0" algn="r" rtl="1">
              <a:buNone/>
            </a:pPr>
            <a:r>
              <a:rPr lang="he-IL" dirty="0">
                <a:solidFill>
                  <a:schemeClr val="tx1">
                    <a:lumMod val="65000"/>
                    <a:lumOff val="35000"/>
                  </a:schemeClr>
                </a:solidFill>
              </a:rPr>
              <a:t>לאור האתגרים החדשים של העם היהודי בארץ ובעולם הבנו כי אנו </a:t>
            </a:r>
          </a:p>
          <a:p>
            <a:pPr marL="0" indent="0" algn="r" rtl="1">
              <a:buNone/>
            </a:pPr>
            <a:r>
              <a:rPr lang="he-IL" dirty="0">
                <a:solidFill>
                  <a:schemeClr val="tx1">
                    <a:lumMod val="65000"/>
                    <a:lumOff val="35000"/>
                  </a:schemeClr>
                </a:solidFill>
              </a:rPr>
              <a:t>חייבים לפתח את הנושא שהוא חיבור מעורב ואקטיבי לעם היהודי </a:t>
            </a:r>
          </a:p>
          <a:p>
            <a:pPr marL="0" indent="0" algn="r" rtl="1">
              <a:buNone/>
            </a:pPr>
            <a:r>
              <a:rPr lang="he-IL" dirty="0">
                <a:solidFill>
                  <a:schemeClr val="tx1">
                    <a:lumMod val="65000"/>
                    <a:lumOff val="35000"/>
                  </a:schemeClr>
                </a:solidFill>
              </a:rPr>
              <a:t>מתוך הניסיונות ראינו שחייבים את החיבור הזה שהוא יביא ל</a:t>
            </a:r>
          </a:p>
          <a:p>
            <a:pPr marL="0" indent="0" algn="r" rtl="1">
              <a:buNone/>
            </a:pPr>
            <a:r>
              <a:rPr lang="he-IL" dirty="0">
                <a:solidFill>
                  <a:schemeClr val="tx1">
                    <a:lumMod val="65000"/>
                    <a:lumOff val="35000"/>
                  </a:schemeClr>
                </a:solidFill>
              </a:rPr>
              <a:t>פלורליזם</a:t>
            </a:r>
          </a:p>
          <a:p>
            <a:pPr marL="0" indent="0" algn="r" rtl="1">
              <a:buNone/>
            </a:pPr>
            <a:r>
              <a:rPr lang="he-IL" dirty="0">
                <a:solidFill>
                  <a:schemeClr val="tx1">
                    <a:lumMod val="65000"/>
                    <a:lumOff val="35000"/>
                  </a:schemeClr>
                </a:solidFill>
              </a:rPr>
              <a:t>שורשים יותר עמוקים </a:t>
            </a:r>
          </a:p>
          <a:p>
            <a:pPr marL="0" indent="0" algn="r" rtl="1">
              <a:buNone/>
            </a:pPr>
            <a:r>
              <a:rPr lang="he-IL" dirty="0">
                <a:solidFill>
                  <a:schemeClr val="tx1">
                    <a:lumMod val="65000"/>
                    <a:lumOff val="35000"/>
                  </a:schemeClr>
                </a:solidFill>
              </a:rPr>
              <a:t>חיבור הדור הבא בארץ ובעולם בין ישראל ליהודים בחול</a:t>
            </a:r>
          </a:p>
          <a:p>
            <a:pPr marL="0" indent="0" algn="r" rtl="1">
              <a:buNone/>
            </a:pPr>
            <a:r>
              <a:rPr lang="he-IL" dirty="0">
                <a:solidFill>
                  <a:schemeClr val="tx1">
                    <a:lumMod val="65000"/>
                    <a:lumOff val="35000"/>
                  </a:schemeClr>
                </a:solidFill>
              </a:rPr>
              <a:t>אחריות הדדית </a:t>
            </a:r>
          </a:p>
          <a:p>
            <a:endParaRPr lang="he-IL" dirty="0"/>
          </a:p>
        </p:txBody>
      </p:sp>
      <p:sp>
        <p:nvSpPr>
          <p:cNvPr id="4" name="מציין מיקום של מספר שקופית 3">
            <a:extLst>
              <a:ext uri="{FF2B5EF4-FFF2-40B4-BE49-F238E27FC236}">
                <a16:creationId xmlns:a16="http://schemas.microsoft.com/office/drawing/2014/main" id="{0445889B-A8DD-6F3E-BD41-EF4295DAC1BE}"/>
              </a:ext>
            </a:extLst>
          </p:cNvPr>
          <p:cNvSpPr>
            <a:spLocks noGrp="1"/>
          </p:cNvSpPr>
          <p:nvPr>
            <p:ph type="sldNum" sz="quarter" idx="5"/>
          </p:nvPr>
        </p:nvSpPr>
        <p:spPr/>
        <p:txBody>
          <a:bodyPr/>
          <a:lstStyle/>
          <a:p>
            <a:fld id="{A01EA260-67CC-400A-962E-9E16753D8435}" type="slidenum">
              <a:rPr lang="he-IL" smtClean="0"/>
              <a:t>4</a:t>
            </a:fld>
            <a:endParaRPr lang="he-IL"/>
          </a:p>
        </p:txBody>
      </p:sp>
    </p:spTree>
    <p:extLst>
      <p:ext uri="{BB962C8B-B14F-4D97-AF65-F5344CB8AC3E}">
        <p14:creationId xmlns:p14="http://schemas.microsoft.com/office/powerpoint/2010/main" val="377505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B4DEA-A83A-C156-9C61-8084C88ABA1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F1A52272-010C-305A-0175-90B8E378B0C0}"/>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0340CBC3-4423-95E3-B453-4A064824BE7C}"/>
              </a:ext>
            </a:extLst>
          </p:cNvPr>
          <p:cNvSpPr>
            <a:spLocks noGrp="1"/>
          </p:cNvSpPr>
          <p:nvPr>
            <p:ph type="body" idx="1"/>
          </p:nvPr>
        </p:nvSpPr>
        <p:spPr/>
        <p:txBody>
          <a:bodyPr/>
          <a:lstStyle/>
          <a:p>
            <a:pPr marL="0" indent="0" algn="r" rtl="1">
              <a:buNone/>
            </a:pPr>
            <a:r>
              <a:rPr lang="he-IL" dirty="0">
                <a:solidFill>
                  <a:schemeClr val="tx1">
                    <a:lumMod val="65000"/>
                    <a:lumOff val="35000"/>
                  </a:schemeClr>
                </a:solidFill>
              </a:rPr>
              <a:t>טיפה בים אדוות</a:t>
            </a:r>
          </a:p>
          <a:p>
            <a:pPr marL="0" indent="0" algn="r" rtl="1">
              <a:buNone/>
            </a:pPr>
            <a:r>
              <a:rPr lang="he-IL" dirty="0">
                <a:solidFill>
                  <a:schemeClr val="tx1">
                    <a:lumMod val="65000"/>
                    <a:lumOff val="35000"/>
                  </a:schemeClr>
                </a:solidFill>
              </a:rPr>
              <a:t>רוצים למצוא את הדרך והחיבור בין הצורך האמיתי והכאב האמיתי שמעסיקים את הצעירים בישראל עם </a:t>
            </a:r>
          </a:p>
          <a:p>
            <a:pPr marL="0" indent="0" algn="r" rtl="1">
              <a:buNone/>
            </a:pPr>
            <a:r>
              <a:rPr lang="he-IL" dirty="0">
                <a:solidFill>
                  <a:schemeClr val="tx1">
                    <a:lumMod val="65000"/>
                    <a:lumOff val="35000"/>
                  </a:schemeClr>
                </a:solidFill>
              </a:rPr>
              <a:t>משהו שעונה על 2 המטרות – ישראלי מחובר ושייך ויכולת לשנות את המציאות ונושא של הקשר האמיתי עם צעירים מחול </a:t>
            </a:r>
          </a:p>
          <a:p>
            <a:pPr marL="0" indent="0" algn="r" rtl="1">
              <a:buNone/>
            </a:pPr>
            <a:r>
              <a:rPr lang="he-IL" dirty="0">
                <a:solidFill>
                  <a:schemeClr val="tx1">
                    <a:lumMod val="65000"/>
                    <a:lumOff val="35000"/>
                  </a:schemeClr>
                </a:solidFill>
              </a:rPr>
              <a:t>דוגמא לכך היא צעיר ישראלי שמתחיל את חייו בגיל 21 עסוק בשאלות של עיבוד חוויות העבר בצבא </a:t>
            </a:r>
            <a:r>
              <a:rPr lang="he-IL" dirty="0" err="1">
                <a:solidFill>
                  <a:schemeClr val="tx1">
                    <a:lumMod val="65000"/>
                    <a:lumOff val="35000"/>
                  </a:schemeClr>
                </a:solidFill>
              </a:rPr>
              <a:t>וכו</a:t>
            </a:r>
            <a:r>
              <a:rPr lang="he-IL" dirty="0">
                <a:solidFill>
                  <a:schemeClr val="tx1">
                    <a:lumMod val="65000"/>
                    <a:lumOff val="35000"/>
                  </a:schemeClr>
                </a:solidFill>
              </a:rPr>
              <a:t> , ושאלות למה הוא פה ומה המשמעות של להיות ישראלי או ציוני, מתחבר לשאלה של חלק ממה הוא, למה הוא שייך, אז אם היינו מתחילים לייצר תכניות שבאופן אינטגרלי יש גם זהות ושייכות וגם מעורבות עם קהילות – זה מתחבר בצורה חזקה יותר  .ולכן בתקופה הקרובה אנו נרחיב בתקופה הקרובה את המעגל הנוסף – חיבור והכירות לעם היהודי בעולם, וגם יצירת תכניות חדשות גדולות ורחבות ומשמעותיות בתחום הזה.</a:t>
            </a:r>
          </a:p>
          <a:p>
            <a:pPr marL="0" indent="0" algn="r" rtl="1">
              <a:buNone/>
            </a:pPr>
            <a:endParaRPr lang="he-IL" dirty="0">
              <a:solidFill>
                <a:schemeClr val="tx1">
                  <a:lumMod val="65000"/>
                  <a:lumOff val="35000"/>
                </a:schemeClr>
              </a:solidFill>
            </a:endParaRPr>
          </a:p>
          <a:p>
            <a:endParaRPr lang="he-IL" dirty="0"/>
          </a:p>
        </p:txBody>
      </p:sp>
      <p:sp>
        <p:nvSpPr>
          <p:cNvPr id="4" name="מציין מיקום של מספר שקופית 3">
            <a:extLst>
              <a:ext uri="{FF2B5EF4-FFF2-40B4-BE49-F238E27FC236}">
                <a16:creationId xmlns:a16="http://schemas.microsoft.com/office/drawing/2014/main" id="{EFCFC92B-CC2D-F3D0-70E7-CD3166F2EA12}"/>
              </a:ext>
            </a:extLst>
          </p:cNvPr>
          <p:cNvSpPr>
            <a:spLocks noGrp="1"/>
          </p:cNvSpPr>
          <p:nvPr>
            <p:ph type="sldNum" sz="quarter" idx="5"/>
          </p:nvPr>
        </p:nvSpPr>
        <p:spPr/>
        <p:txBody>
          <a:bodyPr/>
          <a:lstStyle/>
          <a:p>
            <a:fld id="{A01EA260-67CC-400A-962E-9E16753D8435}" type="slidenum">
              <a:rPr lang="he-IL" smtClean="0"/>
              <a:t>5</a:t>
            </a:fld>
            <a:endParaRPr lang="he-IL"/>
          </a:p>
        </p:txBody>
      </p:sp>
    </p:spTree>
    <p:extLst>
      <p:ext uri="{BB962C8B-B14F-4D97-AF65-F5344CB8AC3E}">
        <p14:creationId xmlns:p14="http://schemas.microsoft.com/office/powerpoint/2010/main" val="256443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43E84-D40F-C75A-C3E5-B6E6582E6A4C}"/>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79CA032F-0175-3F1E-D183-603A2C3368F3}"/>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7A5F9F25-601A-B53B-AEF0-79C921123810}"/>
              </a:ext>
            </a:extLst>
          </p:cNvPr>
          <p:cNvSpPr>
            <a:spLocks noGrp="1"/>
          </p:cNvSpPr>
          <p:nvPr>
            <p:ph type="body" idx="1"/>
          </p:nvPr>
        </p:nvSpPr>
        <p:spPr/>
        <p:txBody>
          <a:bodyPr/>
          <a:lstStyle/>
          <a:p>
            <a:pPr marL="0" indent="0" algn="r" rtl="1">
              <a:buNone/>
            </a:pPr>
            <a:r>
              <a:rPr lang="he-IL" dirty="0">
                <a:solidFill>
                  <a:schemeClr val="tx1">
                    <a:lumMod val="65000"/>
                    <a:lumOff val="35000"/>
                  </a:schemeClr>
                </a:solidFill>
              </a:rPr>
              <a:t>לאור האתגרים החדשים של העם היהודי בארץ ובעולם הבנו כי אנו </a:t>
            </a:r>
          </a:p>
          <a:p>
            <a:pPr marL="0" indent="0" algn="r" rtl="1">
              <a:buNone/>
            </a:pPr>
            <a:r>
              <a:rPr lang="he-IL" dirty="0">
                <a:solidFill>
                  <a:schemeClr val="tx1">
                    <a:lumMod val="65000"/>
                    <a:lumOff val="35000"/>
                  </a:schemeClr>
                </a:solidFill>
              </a:rPr>
              <a:t>חייבים לפתח את הנושא שהוא חיבור מעורב ואקטיבי לעם היהודי </a:t>
            </a:r>
          </a:p>
          <a:p>
            <a:pPr marL="0" indent="0" algn="r" rtl="1">
              <a:buNone/>
            </a:pPr>
            <a:r>
              <a:rPr lang="he-IL" dirty="0">
                <a:solidFill>
                  <a:schemeClr val="tx1">
                    <a:lumMod val="65000"/>
                    <a:lumOff val="35000"/>
                  </a:schemeClr>
                </a:solidFill>
              </a:rPr>
              <a:t>מתוך הניסיונות ראינו שחייבים את החיבור הזה שהוא יביא ל</a:t>
            </a:r>
          </a:p>
          <a:p>
            <a:pPr marL="0" indent="0" algn="r" rtl="1">
              <a:buNone/>
            </a:pPr>
            <a:r>
              <a:rPr lang="he-IL" dirty="0">
                <a:solidFill>
                  <a:schemeClr val="tx1">
                    <a:lumMod val="65000"/>
                    <a:lumOff val="35000"/>
                  </a:schemeClr>
                </a:solidFill>
              </a:rPr>
              <a:t>פלורליזם</a:t>
            </a:r>
          </a:p>
          <a:p>
            <a:pPr marL="0" indent="0" algn="r" rtl="1">
              <a:buNone/>
            </a:pPr>
            <a:r>
              <a:rPr lang="he-IL" dirty="0">
                <a:solidFill>
                  <a:schemeClr val="tx1">
                    <a:lumMod val="65000"/>
                    <a:lumOff val="35000"/>
                  </a:schemeClr>
                </a:solidFill>
              </a:rPr>
              <a:t>שורשים יותר עמוקים </a:t>
            </a:r>
          </a:p>
          <a:p>
            <a:pPr marL="0" indent="0" algn="r" rtl="1">
              <a:buNone/>
            </a:pPr>
            <a:r>
              <a:rPr lang="he-IL" dirty="0">
                <a:solidFill>
                  <a:schemeClr val="tx1">
                    <a:lumMod val="65000"/>
                    <a:lumOff val="35000"/>
                  </a:schemeClr>
                </a:solidFill>
              </a:rPr>
              <a:t>חיבור הדור הבא בארץ ובעולם בין ישראל ליהודים בחול</a:t>
            </a:r>
          </a:p>
          <a:p>
            <a:pPr marL="0" indent="0" algn="r" rtl="1">
              <a:buNone/>
            </a:pPr>
            <a:r>
              <a:rPr lang="he-IL" dirty="0">
                <a:solidFill>
                  <a:schemeClr val="tx1">
                    <a:lumMod val="65000"/>
                    <a:lumOff val="35000"/>
                  </a:schemeClr>
                </a:solidFill>
              </a:rPr>
              <a:t>אחריות הדדית </a:t>
            </a:r>
          </a:p>
          <a:p>
            <a:endParaRPr lang="he-IL" dirty="0"/>
          </a:p>
        </p:txBody>
      </p:sp>
      <p:sp>
        <p:nvSpPr>
          <p:cNvPr id="4" name="מציין מיקום של מספר שקופית 3">
            <a:extLst>
              <a:ext uri="{FF2B5EF4-FFF2-40B4-BE49-F238E27FC236}">
                <a16:creationId xmlns:a16="http://schemas.microsoft.com/office/drawing/2014/main" id="{2C286804-D81B-C14E-81AD-1CAE7EDE98D7}"/>
              </a:ext>
            </a:extLst>
          </p:cNvPr>
          <p:cNvSpPr>
            <a:spLocks noGrp="1"/>
          </p:cNvSpPr>
          <p:nvPr>
            <p:ph type="sldNum" sz="quarter" idx="5"/>
          </p:nvPr>
        </p:nvSpPr>
        <p:spPr/>
        <p:txBody>
          <a:bodyPr/>
          <a:lstStyle/>
          <a:p>
            <a:fld id="{A01EA260-67CC-400A-962E-9E16753D8435}" type="slidenum">
              <a:rPr lang="he-IL" smtClean="0"/>
              <a:t>6</a:t>
            </a:fld>
            <a:endParaRPr lang="he-IL"/>
          </a:p>
        </p:txBody>
      </p:sp>
    </p:spTree>
    <p:extLst>
      <p:ext uri="{BB962C8B-B14F-4D97-AF65-F5344CB8AC3E}">
        <p14:creationId xmlns:p14="http://schemas.microsoft.com/office/powerpoint/2010/main" val="3828325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DA453-3393-D961-5400-E13076B0B4F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D59AC9C0-4CDD-39B7-F55B-0932B36F6A76}"/>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D1E007B5-B0B8-8436-8B20-237CF4CA1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solidFill>
                  <a:schemeClr val="tx1">
                    <a:lumMod val="65000"/>
                    <a:lumOff val="35000"/>
                  </a:schemeClr>
                </a:solidFill>
              </a:rPr>
              <a:t>איך המשתתפים רואים איך הם הגיעו קודם ומה עשה להם החיבור והשילוב של ישראלים-</a:t>
            </a:r>
            <a:r>
              <a:rPr lang="he-IL" dirty="0" err="1">
                <a:solidFill>
                  <a:schemeClr val="tx1">
                    <a:lumMod val="65000"/>
                    <a:lumOff val="35000"/>
                  </a:schemeClr>
                </a:solidFill>
              </a:rPr>
              <a:t>חולניקים</a:t>
            </a:r>
            <a:r>
              <a:rPr lang="he-IL" dirty="0">
                <a:solidFill>
                  <a:schemeClr val="tx1">
                    <a:lumMod val="65000"/>
                    <a:lumOff val="35000"/>
                  </a:schemeClr>
                </a:solidFill>
              </a:rPr>
              <a:t>, </a:t>
            </a:r>
            <a:r>
              <a:rPr lang="he-IL" dirty="0" err="1">
                <a:solidFill>
                  <a:schemeClr val="tx1">
                    <a:lumMod val="65000"/>
                    <a:lumOff val="35000"/>
                  </a:schemeClr>
                </a:solidFill>
              </a:rPr>
              <a:t>הפתיחת</a:t>
            </a:r>
            <a:r>
              <a:rPr lang="he-IL" dirty="0">
                <a:solidFill>
                  <a:schemeClr val="tx1">
                    <a:lumMod val="65000"/>
                    <a:lumOff val="35000"/>
                  </a:schemeClr>
                </a:solidFill>
              </a:rPr>
              <a:t> שער למעגל הנוסף </a:t>
            </a:r>
          </a:p>
          <a:p>
            <a:endParaRPr lang="he-IL" dirty="0"/>
          </a:p>
        </p:txBody>
      </p:sp>
      <p:sp>
        <p:nvSpPr>
          <p:cNvPr id="4" name="מציין מיקום של מספר שקופית 3">
            <a:extLst>
              <a:ext uri="{FF2B5EF4-FFF2-40B4-BE49-F238E27FC236}">
                <a16:creationId xmlns:a16="http://schemas.microsoft.com/office/drawing/2014/main" id="{DF6C6A22-E291-F163-C253-B30CEFC531F9}"/>
              </a:ext>
            </a:extLst>
          </p:cNvPr>
          <p:cNvSpPr>
            <a:spLocks noGrp="1"/>
          </p:cNvSpPr>
          <p:nvPr>
            <p:ph type="sldNum" sz="quarter" idx="5"/>
          </p:nvPr>
        </p:nvSpPr>
        <p:spPr/>
        <p:txBody>
          <a:bodyPr/>
          <a:lstStyle/>
          <a:p>
            <a:fld id="{A01EA260-67CC-400A-962E-9E16753D8435}" type="slidenum">
              <a:rPr lang="he-IL" smtClean="0"/>
              <a:t>7</a:t>
            </a:fld>
            <a:endParaRPr lang="he-IL"/>
          </a:p>
        </p:txBody>
      </p:sp>
    </p:spTree>
    <p:extLst>
      <p:ext uri="{BB962C8B-B14F-4D97-AF65-F5344CB8AC3E}">
        <p14:creationId xmlns:p14="http://schemas.microsoft.com/office/powerpoint/2010/main" val="3980303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D2CF2-0B97-6173-3A80-7746B4AC5BA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EF20435-D752-B338-46B8-8FE9BEA0BBA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11AC9B09-174F-1EE3-31BC-9781FDDC56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dirty="0">
                <a:solidFill>
                  <a:schemeClr val="tx1">
                    <a:lumMod val="65000"/>
                    <a:lumOff val="35000"/>
                  </a:schemeClr>
                </a:solidFill>
              </a:rPr>
              <a:t>איך המשתתפים רואים איך הם הגיעו קודם ומה עשה להם החיבור והשילוב של ישראלים-</a:t>
            </a:r>
            <a:r>
              <a:rPr lang="he-IL" dirty="0" err="1">
                <a:solidFill>
                  <a:schemeClr val="tx1">
                    <a:lumMod val="65000"/>
                    <a:lumOff val="35000"/>
                  </a:schemeClr>
                </a:solidFill>
              </a:rPr>
              <a:t>חולניקים</a:t>
            </a:r>
            <a:r>
              <a:rPr lang="he-IL" dirty="0">
                <a:solidFill>
                  <a:schemeClr val="tx1">
                    <a:lumMod val="65000"/>
                    <a:lumOff val="35000"/>
                  </a:schemeClr>
                </a:solidFill>
              </a:rPr>
              <a:t>, </a:t>
            </a:r>
            <a:r>
              <a:rPr lang="he-IL" dirty="0" err="1">
                <a:solidFill>
                  <a:schemeClr val="tx1">
                    <a:lumMod val="65000"/>
                    <a:lumOff val="35000"/>
                  </a:schemeClr>
                </a:solidFill>
              </a:rPr>
              <a:t>הפתיחת</a:t>
            </a:r>
            <a:r>
              <a:rPr lang="he-IL" dirty="0">
                <a:solidFill>
                  <a:schemeClr val="tx1">
                    <a:lumMod val="65000"/>
                    <a:lumOff val="35000"/>
                  </a:schemeClr>
                </a:solidFill>
              </a:rPr>
              <a:t> שער למעגל הנוסף </a:t>
            </a:r>
          </a:p>
          <a:p>
            <a:endParaRPr lang="he-IL" dirty="0"/>
          </a:p>
        </p:txBody>
      </p:sp>
      <p:sp>
        <p:nvSpPr>
          <p:cNvPr id="4" name="מציין מיקום של מספר שקופית 3">
            <a:extLst>
              <a:ext uri="{FF2B5EF4-FFF2-40B4-BE49-F238E27FC236}">
                <a16:creationId xmlns:a16="http://schemas.microsoft.com/office/drawing/2014/main" id="{9046A116-44A9-04E9-359F-BED744A791AB}"/>
              </a:ext>
            </a:extLst>
          </p:cNvPr>
          <p:cNvSpPr>
            <a:spLocks noGrp="1"/>
          </p:cNvSpPr>
          <p:nvPr>
            <p:ph type="sldNum" sz="quarter" idx="5"/>
          </p:nvPr>
        </p:nvSpPr>
        <p:spPr/>
        <p:txBody>
          <a:bodyPr/>
          <a:lstStyle/>
          <a:p>
            <a:fld id="{A01EA260-67CC-400A-962E-9E16753D8435}" type="slidenum">
              <a:rPr lang="he-IL" smtClean="0"/>
              <a:t>10</a:t>
            </a:fld>
            <a:endParaRPr lang="he-IL"/>
          </a:p>
        </p:txBody>
      </p:sp>
    </p:spTree>
    <p:extLst>
      <p:ext uri="{BB962C8B-B14F-4D97-AF65-F5344CB8AC3E}">
        <p14:creationId xmlns:p14="http://schemas.microsoft.com/office/powerpoint/2010/main" val="101873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F277-2FBB-531C-8086-AAD5E82826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332972F2-CA72-E135-4FC1-DFCE7892EB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2299CFC1-7443-C567-61E7-D348ACB6CC80}"/>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5" name="Footer Placeholder 4">
            <a:extLst>
              <a:ext uri="{FF2B5EF4-FFF2-40B4-BE49-F238E27FC236}">
                <a16:creationId xmlns:a16="http://schemas.microsoft.com/office/drawing/2014/main" id="{E356DB0F-39C0-D353-ABBC-6A1C9E8027EF}"/>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DBE8AFA-C8A7-E5B2-6A5C-3CD53BD45EE7}"/>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1419043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F7C9-F0E8-ADE1-65F1-46EF29944EDA}"/>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E973141B-BF5C-2F01-9F13-715F91370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0FEC34E4-6AB0-331D-4CA5-378ED0529DFF}"/>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5" name="Footer Placeholder 4">
            <a:extLst>
              <a:ext uri="{FF2B5EF4-FFF2-40B4-BE49-F238E27FC236}">
                <a16:creationId xmlns:a16="http://schemas.microsoft.com/office/drawing/2014/main" id="{477266B7-6A67-5D35-8441-CA2C5BBD3AF4}"/>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91BB313B-049B-72C4-28FC-BD5D87EAEE64}"/>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384487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996FF-378D-235B-6F88-24650F8ABB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EB12C19A-A096-98EA-68E0-9BB77AA257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58632EA-3E8D-7412-7842-8A3199E783C8}"/>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5" name="Footer Placeholder 4">
            <a:extLst>
              <a:ext uri="{FF2B5EF4-FFF2-40B4-BE49-F238E27FC236}">
                <a16:creationId xmlns:a16="http://schemas.microsoft.com/office/drawing/2014/main" id="{D73C943D-B275-3457-FB2F-56601E1B7957}"/>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2CCC27A5-2818-FF93-B9F0-B806A8A7FC29}"/>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4099672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C292-EAAE-4F23-5340-4EBF61C0199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F3CB0264-48BC-769D-3271-C3E05E561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5C40D617-50FE-8483-6ED6-A2E12617A35A}"/>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5" name="Footer Placeholder 4">
            <a:extLst>
              <a:ext uri="{FF2B5EF4-FFF2-40B4-BE49-F238E27FC236}">
                <a16:creationId xmlns:a16="http://schemas.microsoft.com/office/drawing/2014/main" id="{C701EC71-B0D4-0322-87AC-361781AE2CB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AEC28503-D646-2151-D695-AF7CA93FD0BF}"/>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3948680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7D49-5274-3CA2-1A40-16B9282A9A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9B230555-D97B-0486-5735-18A2B568EA7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07CAAB-DC61-A7EC-17D7-74B9D28F7504}"/>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5" name="Footer Placeholder 4">
            <a:extLst>
              <a:ext uri="{FF2B5EF4-FFF2-40B4-BE49-F238E27FC236}">
                <a16:creationId xmlns:a16="http://schemas.microsoft.com/office/drawing/2014/main" id="{39EBDE62-49C3-3582-F1ED-8F388B4DF874}"/>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83879290-427A-A6B6-EA06-CF98105C59C6}"/>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177737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86D2A-EE86-777F-8DE8-79863B494464}"/>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E8095EA7-E299-7B11-EED7-2A1808E6FC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E880C858-E655-3D2B-EC09-5BA722D29B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AB97F4D3-0F46-8E59-E3AD-DFE3D54B92E7}"/>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6" name="Footer Placeholder 5">
            <a:extLst>
              <a:ext uri="{FF2B5EF4-FFF2-40B4-BE49-F238E27FC236}">
                <a16:creationId xmlns:a16="http://schemas.microsoft.com/office/drawing/2014/main" id="{8F5E99AA-E831-F8F4-CA62-19FF5793D5F2}"/>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E0C717D-5116-4F34-552F-DBEFB8A8D70F}"/>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260866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5227A-DBD9-39E9-4C01-1D0AEB5604CF}"/>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AF6E3F01-1BE8-314A-CC3A-B7605B77BF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1BB466-E9CD-1DAF-5FD2-DC4F28792C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96E17F80-2952-E5F2-3B26-5D3A204FA7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799E02-760C-1FCD-5FFC-2DA4BF2646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7D2329E9-AB64-2EDD-D422-71AFC4018A10}"/>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8" name="Footer Placeholder 7">
            <a:extLst>
              <a:ext uri="{FF2B5EF4-FFF2-40B4-BE49-F238E27FC236}">
                <a16:creationId xmlns:a16="http://schemas.microsoft.com/office/drawing/2014/main" id="{972DDE59-33EF-3D05-B289-1407A1A1B612}"/>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C464B35C-C3E9-6206-9A41-DA49D86C7E12}"/>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86329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D11E-34CB-0724-DA7E-9AE604AE396C}"/>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8C43B19-2FBE-37FD-0905-5804BE9075A6}"/>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4" name="Footer Placeholder 3">
            <a:extLst>
              <a:ext uri="{FF2B5EF4-FFF2-40B4-BE49-F238E27FC236}">
                <a16:creationId xmlns:a16="http://schemas.microsoft.com/office/drawing/2014/main" id="{0AD76E12-5358-3BA2-8BC5-4EB86529300F}"/>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F6B0F263-FAAC-0483-7274-4C75DEF6CE0F}"/>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1275499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F465F8-2C81-DE65-374D-1691F9AF2A9B}"/>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3" name="Footer Placeholder 2">
            <a:extLst>
              <a:ext uri="{FF2B5EF4-FFF2-40B4-BE49-F238E27FC236}">
                <a16:creationId xmlns:a16="http://schemas.microsoft.com/office/drawing/2014/main" id="{42645F94-4822-F476-C7E8-C17F10CC3E14}"/>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A6ED439A-3190-6FE1-5CC6-6259A8AE9DD6}"/>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20341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62F1F-9CD7-6451-E3D0-DF297C04B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1CD09496-8E41-BD9F-F167-95B6A485F8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0C1918D9-1F9D-407A-01EF-F9C203D6B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E2B77-C88D-852D-4CBD-98F01D811ED6}"/>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6" name="Footer Placeholder 5">
            <a:extLst>
              <a:ext uri="{FF2B5EF4-FFF2-40B4-BE49-F238E27FC236}">
                <a16:creationId xmlns:a16="http://schemas.microsoft.com/office/drawing/2014/main" id="{270CA8C4-C81A-D0C8-CC77-B49FB17F1411}"/>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21E5B3BB-EA13-07E6-4049-ADC741A5B927}"/>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3453333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6AC0-C12A-48BF-E63D-B142FF39B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E18D268A-6CFE-8B2A-05BA-1E851801E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9958D1C6-6404-E54C-09AD-54BB70DC4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651B5-C154-C9A2-7038-9BC079AF7361}"/>
              </a:ext>
            </a:extLst>
          </p:cNvPr>
          <p:cNvSpPr>
            <a:spLocks noGrp="1"/>
          </p:cNvSpPr>
          <p:nvPr>
            <p:ph type="dt" sz="half" idx="10"/>
          </p:nvPr>
        </p:nvSpPr>
        <p:spPr/>
        <p:txBody>
          <a:bodyPr/>
          <a:lstStyle/>
          <a:p>
            <a:fld id="{A7CED336-D795-447A-A527-9F7FAFC8C89C}" type="datetimeFigureOut">
              <a:rPr lang="he-IL" smtClean="0"/>
              <a:t>י"א/חשון/תשפ"ו</a:t>
            </a:fld>
            <a:endParaRPr lang="he-IL"/>
          </a:p>
        </p:txBody>
      </p:sp>
      <p:sp>
        <p:nvSpPr>
          <p:cNvPr id="6" name="Footer Placeholder 5">
            <a:extLst>
              <a:ext uri="{FF2B5EF4-FFF2-40B4-BE49-F238E27FC236}">
                <a16:creationId xmlns:a16="http://schemas.microsoft.com/office/drawing/2014/main" id="{5786356D-DD1A-0C05-0F91-ECD8E0584AAA}"/>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647C5C29-64B3-F013-7444-055A0154E64E}"/>
              </a:ext>
            </a:extLst>
          </p:cNvPr>
          <p:cNvSpPr>
            <a:spLocks noGrp="1"/>
          </p:cNvSpPr>
          <p:nvPr>
            <p:ph type="sldNum" sz="quarter" idx="12"/>
          </p:nvPr>
        </p:nvSpPr>
        <p:spPr/>
        <p:txBody>
          <a:bodyPr/>
          <a:lstStyle/>
          <a:p>
            <a:fld id="{260C3016-EB22-435D-A6D2-B23566A64E78}" type="slidenum">
              <a:rPr lang="he-IL" smtClean="0"/>
              <a:t>‹#›</a:t>
            </a:fld>
            <a:endParaRPr lang="he-IL"/>
          </a:p>
        </p:txBody>
      </p:sp>
    </p:spTree>
    <p:extLst>
      <p:ext uri="{BB962C8B-B14F-4D97-AF65-F5344CB8AC3E}">
        <p14:creationId xmlns:p14="http://schemas.microsoft.com/office/powerpoint/2010/main" val="230996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05F2BF-78AC-E2D1-EE59-038D2E70D9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354E9986-53F5-A4DD-BC79-9CF1C5B49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95186EE-5C11-05D9-DA15-753A8513E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CED336-D795-447A-A527-9F7FAFC8C89C}" type="datetimeFigureOut">
              <a:rPr lang="he-IL" smtClean="0"/>
              <a:t>י"א/חשון/תשפ"ו</a:t>
            </a:fld>
            <a:endParaRPr lang="he-IL"/>
          </a:p>
        </p:txBody>
      </p:sp>
      <p:sp>
        <p:nvSpPr>
          <p:cNvPr id="5" name="Footer Placeholder 4">
            <a:extLst>
              <a:ext uri="{FF2B5EF4-FFF2-40B4-BE49-F238E27FC236}">
                <a16:creationId xmlns:a16="http://schemas.microsoft.com/office/drawing/2014/main" id="{0F5BF602-2A3E-A06E-3C0A-F760B4B691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e-IL"/>
          </a:p>
        </p:txBody>
      </p:sp>
      <p:sp>
        <p:nvSpPr>
          <p:cNvPr id="6" name="Slide Number Placeholder 5">
            <a:extLst>
              <a:ext uri="{FF2B5EF4-FFF2-40B4-BE49-F238E27FC236}">
                <a16:creationId xmlns:a16="http://schemas.microsoft.com/office/drawing/2014/main" id="{22E87FD9-7736-BEF3-C5B3-431385A0A5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0C3016-EB22-435D-A6D2-B23566A64E78}" type="slidenum">
              <a:rPr lang="he-IL" smtClean="0"/>
              <a:t>‹#›</a:t>
            </a:fld>
            <a:endParaRPr lang="he-IL"/>
          </a:p>
        </p:txBody>
      </p:sp>
    </p:spTree>
    <p:extLst>
      <p:ext uri="{BB962C8B-B14F-4D97-AF65-F5344CB8AC3E}">
        <p14:creationId xmlns:p14="http://schemas.microsoft.com/office/powerpoint/2010/main" val="1027292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01CD-34D9-2639-C2E5-D59E894A154B}"/>
              </a:ext>
            </a:extLst>
          </p:cNvPr>
          <p:cNvSpPr>
            <a:spLocks noGrp="1"/>
          </p:cNvSpPr>
          <p:nvPr>
            <p:ph type="title"/>
          </p:nvPr>
        </p:nvSpPr>
        <p:spPr/>
        <p:txBody>
          <a:bodyPr/>
          <a:lstStyle/>
          <a:p>
            <a:endParaRPr lang="he-IL"/>
          </a:p>
        </p:txBody>
      </p:sp>
      <p:pic>
        <p:nvPicPr>
          <p:cNvPr id="10" name="Content Placeholder 9" descr="A black background with blue and pink text&#10;&#10;AI-generated content may be incorrect.">
            <a:extLst>
              <a:ext uri="{FF2B5EF4-FFF2-40B4-BE49-F238E27FC236}">
                <a16:creationId xmlns:a16="http://schemas.microsoft.com/office/drawing/2014/main" id="{2B036D8C-9295-1AE8-6EC7-5CEEAA64C5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8002" y="3318283"/>
            <a:ext cx="4688103" cy="2858679"/>
          </a:xfrm>
        </p:spPr>
      </p:pic>
      <p:sp>
        <p:nvSpPr>
          <p:cNvPr id="7" name="Rectangle 6">
            <a:extLst>
              <a:ext uri="{FF2B5EF4-FFF2-40B4-BE49-F238E27FC236}">
                <a16:creationId xmlns:a16="http://schemas.microsoft.com/office/drawing/2014/main" id="{C6A00379-4CE2-59AE-8344-200285112524}"/>
              </a:ext>
            </a:extLst>
          </p:cNvPr>
          <p:cNvSpPr/>
          <p:nvPr/>
        </p:nvSpPr>
        <p:spPr>
          <a:xfrm>
            <a:off x="0" y="0"/>
            <a:ext cx="12191999" cy="6858000"/>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5A6A977C-C7F0-A114-B92D-882D09EA380D}"/>
              </a:ext>
            </a:extLst>
          </p:cNvPr>
          <p:cNvPicPr>
            <a:picLocks noChangeAspect="1"/>
          </p:cNvPicPr>
          <p:nvPr/>
        </p:nvPicPr>
        <p:blipFill>
          <a:blip r:embed="rId3">
            <a:extLst>
              <a:ext uri="{28A0092B-C50C-407E-A947-70E740481C1C}">
                <a14:useLocalDpi xmlns:a14="http://schemas.microsoft.com/office/drawing/2010/main" val="0"/>
              </a:ext>
            </a:extLst>
          </a:blip>
          <a:srcRect b="16947"/>
          <a:stretch/>
        </p:blipFill>
        <p:spPr>
          <a:xfrm>
            <a:off x="3253564" y="1811673"/>
            <a:ext cx="5899581" cy="2987763"/>
          </a:xfrm>
          <a:prstGeom prst="rect">
            <a:avLst/>
          </a:prstGeom>
        </p:spPr>
      </p:pic>
      <p:pic>
        <p:nvPicPr>
          <p:cNvPr id="18" name="Picture 17" descr="A blue and grey dotted spiral&#10;&#10;AI-generated content may be incorrect.">
            <a:extLst>
              <a:ext uri="{FF2B5EF4-FFF2-40B4-BE49-F238E27FC236}">
                <a16:creationId xmlns:a16="http://schemas.microsoft.com/office/drawing/2014/main" id="{878AB236-9992-E7BD-1A7A-76E33D5C8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5337" y="-383017"/>
            <a:ext cx="4491976" cy="4505469"/>
          </a:xfrm>
          <a:prstGeom prst="rect">
            <a:avLst/>
          </a:prstGeom>
        </p:spPr>
      </p:pic>
      <p:pic>
        <p:nvPicPr>
          <p:cNvPr id="4" name="Picture 3" descr="A blue and grey dotted spiral&#10;&#10;AI-generated content may be incorrect.">
            <a:extLst>
              <a:ext uri="{FF2B5EF4-FFF2-40B4-BE49-F238E27FC236}">
                <a16:creationId xmlns:a16="http://schemas.microsoft.com/office/drawing/2014/main" id="{B4E332AA-5C6B-D9A8-0B6B-70B497A5F3BD}"/>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rot="8082012">
            <a:off x="-2242887" y="2685434"/>
            <a:ext cx="6644079" cy="6664036"/>
          </a:xfrm>
          <a:prstGeom prst="rect">
            <a:avLst/>
          </a:prstGeom>
        </p:spPr>
      </p:pic>
      <p:sp>
        <p:nvSpPr>
          <p:cNvPr id="3" name="TextBox 2">
            <a:extLst>
              <a:ext uri="{FF2B5EF4-FFF2-40B4-BE49-F238E27FC236}">
                <a16:creationId xmlns:a16="http://schemas.microsoft.com/office/drawing/2014/main" id="{D2139027-49A2-C638-3DEF-CB049DF47F60}"/>
              </a:ext>
            </a:extLst>
          </p:cNvPr>
          <p:cNvSpPr txBox="1"/>
          <p:nvPr/>
        </p:nvSpPr>
        <p:spPr>
          <a:xfrm>
            <a:off x="4449387" y="4813121"/>
            <a:ext cx="3924638" cy="400110"/>
          </a:xfrm>
          <a:prstGeom prst="rect">
            <a:avLst/>
          </a:prstGeom>
          <a:noFill/>
        </p:spPr>
        <p:txBody>
          <a:bodyPr wrap="square" rtlCol="1">
            <a:spAutoFit/>
          </a:bodyPr>
          <a:lstStyle/>
          <a:p>
            <a:pPr algn="ctr"/>
            <a:r>
              <a:rPr lang="he-IL" sz="2000" b="1" dirty="0">
                <a:solidFill>
                  <a:schemeClr val="bg1"/>
                </a:solidFill>
              </a:rPr>
              <a:t> חבר נאמנים</a:t>
            </a:r>
            <a:r>
              <a:rPr lang="en-US" sz="2000" b="1" dirty="0">
                <a:solidFill>
                  <a:schemeClr val="bg1"/>
                </a:solidFill>
              </a:rPr>
              <a:t> I</a:t>
            </a:r>
            <a:r>
              <a:rPr lang="he-IL" sz="2000" b="1" dirty="0">
                <a:solidFill>
                  <a:schemeClr val="bg1"/>
                </a:solidFill>
              </a:rPr>
              <a:t> </a:t>
            </a:r>
            <a:r>
              <a:rPr lang="en-US" sz="2000" b="1" dirty="0">
                <a:solidFill>
                  <a:schemeClr val="bg1"/>
                </a:solidFill>
              </a:rPr>
              <a:t>Board of Governors</a:t>
            </a:r>
            <a:endParaRPr lang="he-IL" sz="2000" b="1" dirty="0">
              <a:solidFill>
                <a:schemeClr val="bg1"/>
              </a:solidFill>
            </a:endParaRPr>
          </a:p>
        </p:txBody>
      </p:sp>
      <p:pic>
        <p:nvPicPr>
          <p:cNvPr id="5" name="Picture 4" descr="A black and white sign with white text&#10;&#10;Description automatically generated">
            <a:extLst>
              <a:ext uri="{FF2B5EF4-FFF2-40B4-BE49-F238E27FC236}">
                <a16:creationId xmlns:a16="http://schemas.microsoft.com/office/drawing/2014/main" id="{DE16D841-5464-55B8-0779-6A6A07CC16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1576" y="1399888"/>
            <a:ext cx="2514907" cy="598383"/>
          </a:xfrm>
          <a:prstGeom prst="rect">
            <a:avLst/>
          </a:prstGeom>
        </p:spPr>
      </p:pic>
    </p:spTree>
    <p:extLst>
      <p:ext uri="{BB962C8B-B14F-4D97-AF65-F5344CB8AC3E}">
        <p14:creationId xmlns:p14="http://schemas.microsoft.com/office/powerpoint/2010/main" val="747767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B3CF93-7012-48C7-E345-DA279352CA45}"/>
            </a:ext>
          </a:extLst>
        </p:cNvPr>
        <p:cNvGrpSpPr/>
        <p:nvPr/>
      </p:nvGrpSpPr>
      <p:grpSpPr>
        <a:xfrm>
          <a:off x="0" y="0"/>
          <a:ext cx="0" cy="0"/>
          <a:chOff x="0" y="0"/>
          <a:chExt cx="0" cy="0"/>
        </a:xfrm>
      </p:grpSpPr>
      <p:pic>
        <p:nvPicPr>
          <p:cNvPr id="4" name="Meet Our Participants - Kol Ami Experience">
            <a:hlinkClick r:id="" action="ppaction://media"/>
            <a:extLst>
              <a:ext uri="{FF2B5EF4-FFF2-40B4-BE49-F238E27FC236}">
                <a16:creationId xmlns:a16="http://schemas.microsoft.com/office/drawing/2014/main" id="{FC4DB073-3201-E6C7-94AD-503D9A37AA2A}"/>
              </a:ext>
              <a:ext uri="{C183D7F6-B498-43B3-948B-1728B52AA6E4}">
                <adec:decorative xmlns:adec="http://schemas.microsoft.com/office/drawing/2017/decorative" val="1"/>
              </a:ext>
            </a:extLst>
          </p:cNvPr>
          <p:cNvPicPr>
            <a:picLocks noChangeAspect="1"/>
          </p:cNvPicPr>
          <p:nvPr>
            <a:videoFile r:link="rId1"/>
            <p:extLst>
              <p:ext uri="{DAA4B4D4-6D71-4841-9C94-3DE7FCFB9230}">
                <p14:media xmlns:p14="http://schemas.microsoft.com/office/powerpoint/2010/main" r:embed="rId2">
                  <p14:trim st="30927"/>
                </p14:media>
              </p:ext>
            </p:extLst>
          </p:nvPr>
        </p:nvPicPr>
        <p:blipFill>
          <a:blip r:embed="rId5"/>
          <a:stretch>
            <a:fillRect/>
          </a:stretch>
        </p:blipFill>
        <p:spPr>
          <a:xfrm>
            <a:off x="1703371" y="1171074"/>
            <a:ext cx="8816619" cy="4732420"/>
          </a:xfrm>
          <a:prstGeom prst="rect">
            <a:avLst/>
          </a:prstGeom>
        </p:spPr>
      </p:pic>
      <p:sp>
        <p:nvSpPr>
          <p:cNvPr id="2" name="Title 1">
            <a:extLst>
              <a:ext uri="{FF2B5EF4-FFF2-40B4-BE49-F238E27FC236}">
                <a16:creationId xmlns:a16="http://schemas.microsoft.com/office/drawing/2014/main" id="{11840145-3775-B02B-7E11-A8652CF77500}"/>
              </a:ext>
            </a:extLst>
          </p:cNvPr>
          <p:cNvSpPr>
            <a:spLocks noGrp="1"/>
          </p:cNvSpPr>
          <p:nvPr>
            <p:ph type="title"/>
          </p:nvPr>
        </p:nvSpPr>
        <p:spPr>
          <a:xfrm>
            <a:off x="853880" y="0"/>
            <a:ext cx="10515600" cy="1325563"/>
          </a:xfrm>
        </p:spPr>
        <p:txBody>
          <a:bodyPr/>
          <a:lstStyle/>
          <a:p>
            <a:pPr algn="ctr"/>
            <a:r>
              <a:rPr lang="en-US" dirty="0"/>
              <a:t>Expanding the Circle: Connecting with the Global Jewish People</a:t>
            </a:r>
            <a:endParaRPr lang="he-IL" b="1" dirty="0">
              <a:solidFill>
                <a:srgbClr val="2D377E"/>
              </a:solidFill>
            </a:endParaRPr>
          </a:p>
        </p:txBody>
      </p:sp>
      <p:sp>
        <p:nvSpPr>
          <p:cNvPr id="7" name="Rectangle 6">
            <a:extLst>
              <a:ext uri="{FF2B5EF4-FFF2-40B4-BE49-F238E27FC236}">
                <a16:creationId xmlns:a16="http://schemas.microsoft.com/office/drawing/2014/main" id="{753177D8-B0EF-BC8D-F9FB-D6538B399BBC}"/>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5DC161FE-CAC5-F694-13C8-8E3DC0F983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pic>
        <p:nvPicPr>
          <p:cNvPr id="9" name="Picture 8" descr="A blue and grey dotted spiral&#10;&#10;AI-generated content may be incorrect.">
            <a:extLst>
              <a:ext uri="{FF2B5EF4-FFF2-40B4-BE49-F238E27FC236}">
                <a16:creationId xmlns:a16="http://schemas.microsoft.com/office/drawing/2014/main" id="{7F42C334-24D2-A5FA-0CD3-9004EF65B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Tree>
    <p:extLst>
      <p:ext uri="{BB962C8B-B14F-4D97-AF65-F5344CB8AC3E}">
        <p14:creationId xmlns:p14="http://schemas.microsoft.com/office/powerpoint/2010/main" val="27310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A0E97-D299-5235-5702-9B60542CB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C3B77-8467-C31B-58D9-7934D818881E}"/>
              </a:ext>
            </a:extLst>
          </p:cNvPr>
          <p:cNvSpPr>
            <a:spLocks noGrp="1"/>
          </p:cNvSpPr>
          <p:nvPr>
            <p:ph type="title"/>
          </p:nvPr>
        </p:nvSpPr>
        <p:spPr>
          <a:xfrm>
            <a:off x="838199" y="130988"/>
            <a:ext cx="10515600" cy="1325563"/>
          </a:xfrm>
        </p:spPr>
        <p:txBody>
          <a:bodyPr/>
          <a:lstStyle/>
          <a:p>
            <a:pPr algn="ctr"/>
            <a:r>
              <a:rPr lang="en-US" dirty="0"/>
              <a:t>Programs</a:t>
            </a:r>
            <a:endParaRPr lang="he-IL" b="1" dirty="0">
              <a:solidFill>
                <a:srgbClr val="2D377E"/>
              </a:solidFill>
            </a:endParaRPr>
          </a:p>
        </p:txBody>
      </p:sp>
      <p:sp>
        <p:nvSpPr>
          <p:cNvPr id="7" name="Rectangle 6">
            <a:extLst>
              <a:ext uri="{FF2B5EF4-FFF2-40B4-BE49-F238E27FC236}">
                <a16:creationId xmlns:a16="http://schemas.microsoft.com/office/drawing/2014/main" id="{33333F78-98F7-DD5A-0FDC-9A89D5DF1B28}"/>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748B1308-7C3E-01A7-A094-C1A2F72D7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sp>
        <p:nvSpPr>
          <p:cNvPr id="8" name="Content Placeholder 7">
            <a:extLst>
              <a:ext uri="{FF2B5EF4-FFF2-40B4-BE49-F238E27FC236}">
                <a16:creationId xmlns:a16="http://schemas.microsoft.com/office/drawing/2014/main" id="{317913B0-F264-7135-D161-C4B2BCFEB25F}"/>
              </a:ext>
            </a:extLst>
          </p:cNvPr>
          <p:cNvSpPr>
            <a:spLocks noGrp="1"/>
          </p:cNvSpPr>
          <p:nvPr>
            <p:ph idx="1"/>
          </p:nvPr>
        </p:nvSpPr>
        <p:spPr>
          <a:xfrm>
            <a:off x="142796" y="763212"/>
            <a:ext cx="11639550" cy="3861301"/>
          </a:xfrm>
        </p:spPr>
        <p:txBody>
          <a:bodyPr/>
          <a:lstStyle/>
          <a:p>
            <a:endParaRPr lang="en-US" b="1" dirty="0"/>
          </a:p>
          <a:p>
            <a:pPr marL="0" indent="0">
              <a:buNone/>
            </a:pPr>
            <a:r>
              <a:rPr lang="en-US" dirty="0"/>
              <a:t>The Unit operates programs for children, teens, gap-year participants, and young adults.</a:t>
            </a:r>
          </a:p>
          <a:p>
            <a:pPr marL="0" indent="0" algn="ctr">
              <a:buNone/>
            </a:pPr>
            <a:br>
              <a:rPr lang="en-US" dirty="0"/>
            </a:br>
            <a:r>
              <a:rPr lang="en-US" b="1" u="sng" dirty="0"/>
              <a:t>All programs share a common educational framework</a:t>
            </a:r>
          </a:p>
        </p:txBody>
      </p:sp>
      <p:pic>
        <p:nvPicPr>
          <p:cNvPr id="9" name="Picture 8" descr="A blue and grey dotted spiral&#10;&#10;AI-generated content may be incorrect.">
            <a:extLst>
              <a:ext uri="{FF2B5EF4-FFF2-40B4-BE49-F238E27FC236}">
                <a16:creationId xmlns:a16="http://schemas.microsoft.com/office/drawing/2014/main" id="{6D2C3CA9-3457-B678-0918-D0A8524B1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
        <p:nvSpPr>
          <p:cNvPr id="6" name="Oval 5">
            <a:extLst>
              <a:ext uri="{FF2B5EF4-FFF2-40B4-BE49-F238E27FC236}">
                <a16:creationId xmlns:a16="http://schemas.microsoft.com/office/drawing/2014/main" id="{EC1DBC0E-4279-718D-490C-933F2CA80E41}"/>
              </a:ext>
            </a:extLst>
          </p:cNvPr>
          <p:cNvSpPr/>
          <p:nvPr/>
        </p:nvSpPr>
        <p:spPr>
          <a:xfrm>
            <a:off x="8332942" y="3078484"/>
            <a:ext cx="3020857" cy="2999450"/>
          </a:xfrm>
          <a:prstGeom prst="ellipse">
            <a:avLst/>
          </a:prstGeom>
          <a:solidFill>
            <a:srgbClr val="FFC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dirty="0"/>
              <a:t>Social</a:t>
            </a:r>
          </a:p>
          <a:p>
            <a:pPr algn="ctr"/>
            <a:r>
              <a:rPr lang="en-US" sz="2350" dirty="0"/>
              <a:t>Developing leadership and social responsibility</a:t>
            </a:r>
          </a:p>
        </p:txBody>
      </p:sp>
      <p:sp>
        <p:nvSpPr>
          <p:cNvPr id="13" name="Oval 5">
            <a:extLst>
              <a:ext uri="{FF2B5EF4-FFF2-40B4-BE49-F238E27FC236}">
                <a16:creationId xmlns:a16="http://schemas.microsoft.com/office/drawing/2014/main" id="{85A57D4B-85BD-2D3F-3F3C-C66A32D74EB2}"/>
              </a:ext>
            </a:extLst>
          </p:cNvPr>
          <p:cNvSpPr/>
          <p:nvPr/>
        </p:nvSpPr>
        <p:spPr>
          <a:xfrm>
            <a:off x="4371298" y="3078484"/>
            <a:ext cx="3020857" cy="2999450"/>
          </a:xfrm>
          <a:prstGeom prst="ellipse">
            <a:avLst/>
          </a:prstGeom>
          <a:solidFill>
            <a:srgbClr val="2D377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800" b="1" dirty="0"/>
              <a:t>Communal</a:t>
            </a:r>
          </a:p>
          <a:p>
            <a:pPr algn="ctr"/>
            <a:r>
              <a:rPr lang="en-US" sz="2350" dirty="0"/>
              <a:t>Engaging with and contributing to the community</a:t>
            </a:r>
          </a:p>
        </p:txBody>
      </p:sp>
      <p:sp>
        <p:nvSpPr>
          <p:cNvPr id="14" name="Oval 5">
            <a:extLst>
              <a:ext uri="{FF2B5EF4-FFF2-40B4-BE49-F238E27FC236}">
                <a16:creationId xmlns:a16="http://schemas.microsoft.com/office/drawing/2014/main" id="{B0F422FF-5EE8-8D49-0A08-13A234DA6116}"/>
              </a:ext>
            </a:extLst>
          </p:cNvPr>
          <p:cNvSpPr/>
          <p:nvPr/>
        </p:nvSpPr>
        <p:spPr>
          <a:xfrm>
            <a:off x="409654" y="3058788"/>
            <a:ext cx="3020857" cy="2999450"/>
          </a:xfrm>
          <a:prstGeom prst="ellipse">
            <a:avLst/>
          </a:prstGeom>
          <a:solidFill>
            <a:srgbClr val="F7A08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dirty="0"/>
              <a:t>Personal</a:t>
            </a:r>
            <a:endParaRPr lang="en-US" sz="2000" b="1" dirty="0"/>
          </a:p>
          <a:p>
            <a:pPr algn="ctr"/>
            <a:r>
              <a:rPr lang="en-US" sz="2350" dirty="0"/>
              <a:t> Building agency and identity – personal, Israeli, Jewish</a:t>
            </a:r>
          </a:p>
        </p:txBody>
      </p:sp>
    </p:spTree>
    <p:extLst>
      <p:ext uri="{BB962C8B-B14F-4D97-AF65-F5344CB8AC3E}">
        <p14:creationId xmlns:p14="http://schemas.microsoft.com/office/powerpoint/2010/main" val="254138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137DE-D18C-F011-F0D2-A54F5E581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B80B7-CFC6-C458-741C-85DD3D0045D8}"/>
              </a:ext>
            </a:extLst>
          </p:cNvPr>
          <p:cNvSpPr>
            <a:spLocks noGrp="1"/>
          </p:cNvSpPr>
          <p:nvPr>
            <p:ph type="title"/>
          </p:nvPr>
        </p:nvSpPr>
        <p:spPr/>
        <p:txBody>
          <a:bodyPr/>
          <a:lstStyle/>
          <a:p>
            <a:pPr algn="ctr"/>
            <a:r>
              <a:rPr lang="en-US" b="1" dirty="0"/>
              <a:t>Identity &amp; Peoplehood</a:t>
            </a:r>
            <a:br>
              <a:rPr lang="en-US" b="1" dirty="0"/>
            </a:br>
            <a:r>
              <a:rPr lang="en-US" dirty="0"/>
              <a:t>Unit Infrastructure</a:t>
            </a:r>
            <a:endParaRPr lang="he-IL" b="1" dirty="0">
              <a:solidFill>
                <a:srgbClr val="2D377E"/>
              </a:solidFill>
            </a:endParaRPr>
          </a:p>
        </p:txBody>
      </p:sp>
      <p:sp>
        <p:nvSpPr>
          <p:cNvPr id="7" name="Rectangle 6">
            <a:extLst>
              <a:ext uri="{FF2B5EF4-FFF2-40B4-BE49-F238E27FC236}">
                <a16:creationId xmlns:a16="http://schemas.microsoft.com/office/drawing/2014/main" id="{D90CC532-0113-C0B4-5725-4BCA772C8230}"/>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0CD2D6FD-9DCA-E18D-AB46-486A8C509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sp>
        <p:nvSpPr>
          <p:cNvPr id="8" name="Content Placeholder 7">
            <a:extLst>
              <a:ext uri="{FF2B5EF4-FFF2-40B4-BE49-F238E27FC236}">
                <a16:creationId xmlns:a16="http://schemas.microsoft.com/office/drawing/2014/main" id="{8E08A360-9243-CE9B-9F94-3E1DAA516502}"/>
              </a:ext>
            </a:extLst>
          </p:cNvPr>
          <p:cNvSpPr>
            <a:spLocks noGrp="1"/>
          </p:cNvSpPr>
          <p:nvPr>
            <p:ph idx="1"/>
          </p:nvPr>
        </p:nvSpPr>
        <p:spPr>
          <a:xfrm>
            <a:off x="838200" y="1825625"/>
            <a:ext cx="10515600" cy="3861301"/>
          </a:xfrm>
        </p:spPr>
        <p:txBody>
          <a:bodyPr/>
          <a:lstStyle/>
          <a:p>
            <a:endParaRPr lang="en-US" b="1" dirty="0"/>
          </a:p>
          <a:p>
            <a:r>
              <a:rPr lang="en-US" dirty="0"/>
              <a:t>The Jewish Agency works across Israel’s diverse society, with a focus on the North, South, and periphery.</a:t>
            </a:r>
          </a:p>
          <a:p>
            <a:r>
              <a:rPr lang="en-US" dirty="0"/>
              <a:t>The Identity &amp; Peoplehood Unit centers its work on youth and young adults — Israel’s next generation of leaders.</a:t>
            </a:r>
          </a:p>
          <a:p>
            <a:r>
              <a:rPr lang="en-US" dirty="0"/>
              <a:t>Programs reach thousands yearly, fostering identity, belonging, and leadership.</a:t>
            </a:r>
          </a:p>
          <a:p>
            <a:pPr algn="r" rtl="1"/>
            <a:endParaRPr lang="he-IL" dirty="0">
              <a:solidFill>
                <a:schemeClr val="tx1">
                  <a:lumMod val="65000"/>
                  <a:lumOff val="35000"/>
                </a:schemeClr>
              </a:solidFill>
            </a:endParaRPr>
          </a:p>
        </p:txBody>
      </p:sp>
      <p:pic>
        <p:nvPicPr>
          <p:cNvPr id="9" name="Picture 8" descr="A blue and grey dotted spiral&#10;&#10;AI-generated content may be incorrect.">
            <a:extLst>
              <a:ext uri="{FF2B5EF4-FFF2-40B4-BE49-F238E27FC236}">
                <a16:creationId xmlns:a16="http://schemas.microsoft.com/office/drawing/2014/main" id="{219B5495-FCDE-AC10-1F6F-F91AFB5FD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Tree>
    <p:extLst>
      <p:ext uri="{BB962C8B-B14F-4D97-AF65-F5344CB8AC3E}">
        <p14:creationId xmlns:p14="http://schemas.microsoft.com/office/powerpoint/2010/main" val="288724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1EC1-792F-8675-C886-7DC73624A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4E839-04AD-7CE9-2F40-63419F3DA35E}"/>
              </a:ext>
            </a:extLst>
          </p:cNvPr>
          <p:cNvSpPr>
            <a:spLocks noGrp="1"/>
          </p:cNvSpPr>
          <p:nvPr>
            <p:ph type="title"/>
          </p:nvPr>
        </p:nvSpPr>
        <p:spPr>
          <a:xfrm>
            <a:off x="838199" y="51074"/>
            <a:ext cx="10515600" cy="1325563"/>
          </a:xfrm>
        </p:spPr>
        <p:txBody>
          <a:bodyPr/>
          <a:lstStyle/>
          <a:p>
            <a:pPr algn="ctr"/>
            <a:r>
              <a:rPr lang="en-US" dirty="0"/>
              <a:t>Old Roots, New Growth</a:t>
            </a:r>
            <a:endParaRPr lang="he-IL" b="1" dirty="0">
              <a:solidFill>
                <a:srgbClr val="2D377E"/>
              </a:solidFill>
            </a:endParaRPr>
          </a:p>
        </p:txBody>
      </p:sp>
      <p:sp>
        <p:nvSpPr>
          <p:cNvPr id="7" name="Rectangle 6">
            <a:extLst>
              <a:ext uri="{FF2B5EF4-FFF2-40B4-BE49-F238E27FC236}">
                <a16:creationId xmlns:a16="http://schemas.microsoft.com/office/drawing/2014/main" id="{44FA45FD-4B6F-FC8C-4D09-D93644B5ABE1}"/>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A9B9CF67-685C-C6FC-F3FE-B4D6E767FD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pic>
        <p:nvPicPr>
          <p:cNvPr id="9" name="Picture 8" descr="A blue and grey dotted spiral&#10;&#10;AI-generated content may be incorrect.">
            <a:extLst>
              <a:ext uri="{FF2B5EF4-FFF2-40B4-BE49-F238E27FC236}">
                <a16:creationId xmlns:a16="http://schemas.microsoft.com/office/drawing/2014/main" id="{024452EF-9BBF-EAF5-7DEE-4A470A59D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
        <p:nvSpPr>
          <p:cNvPr id="8" name="Rectangle 2">
            <a:extLst>
              <a:ext uri="{FF2B5EF4-FFF2-40B4-BE49-F238E27FC236}">
                <a16:creationId xmlns:a16="http://schemas.microsoft.com/office/drawing/2014/main" id="{E18B6FC0-2743-C715-93EA-6486362F17E7}"/>
              </a:ext>
            </a:extLst>
          </p:cNvPr>
          <p:cNvSpPr>
            <a:spLocks noGrp="1" noChangeArrowheads="1"/>
          </p:cNvSpPr>
          <p:nvPr>
            <p:ph idx="1"/>
          </p:nvPr>
        </p:nvSpPr>
        <p:spPr bwMode="auto">
          <a:xfrm>
            <a:off x="436418" y="1536174"/>
            <a:ext cx="1145132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buFont typeface="Courier New" panose="02070309020205020404" pitchFamily="49" charset="0"/>
              <a:buChar char="o"/>
            </a:pPr>
            <a:r>
              <a:rPr lang="en-US" sz="2400" dirty="0"/>
              <a:t>COVID-19, political tension, and war — have deeply affected young people’s resilience and sense of belonging. </a:t>
            </a:r>
          </a:p>
          <a:p>
            <a:pPr eaLnBrk="0" fontAlgn="base" hangingPunct="0">
              <a:lnSpc>
                <a:spcPct val="100000"/>
              </a:lnSpc>
              <a:spcBef>
                <a:spcPct val="0"/>
              </a:spcBef>
              <a:spcAft>
                <a:spcPct val="0"/>
              </a:spcAft>
              <a:buFont typeface="Courier New" panose="02070309020205020404" pitchFamily="49" charset="0"/>
              <a:buChar char="o"/>
            </a:pPr>
            <a:r>
              <a:rPr lang="en-US" sz="2400" dirty="0"/>
              <a:t>Many missed key stages of social and identity development.</a:t>
            </a:r>
          </a:p>
          <a:p>
            <a:pPr eaLnBrk="0" fontAlgn="base" hangingPunct="0">
              <a:lnSpc>
                <a:spcPct val="100000"/>
              </a:lnSpc>
              <a:spcBef>
                <a:spcPct val="0"/>
              </a:spcBef>
              <a:spcAft>
                <a:spcPct val="0"/>
              </a:spcAft>
              <a:buFont typeface="Courier New" panose="02070309020205020404" pitchFamily="49" charset="0"/>
              <a:buChar char="o"/>
            </a:pPr>
            <a:r>
              <a:rPr lang="en-US" sz="2400" dirty="0"/>
              <a:t>Youth and communities often “outside the spotlight.”</a:t>
            </a:r>
          </a:p>
          <a:p>
            <a:pPr eaLnBrk="0" fontAlgn="base" hangingPunct="0">
              <a:lnSpc>
                <a:spcPct val="100000"/>
              </a:lnSpc>
              <a:spcBef>
                <a:spcPct val="0"/>
              </a:spcBef>
              <a:spcAft>
                <a:spcPct val="0"/>
              </a:spcAft>
              <a:buFont typeface="Courier New" panose="02070309020205020404" pitchFamily="49" charset="0"/>
              <a:buChar char="o"/>
            </a:pPr>
            <a:r>
              <a:rPr lang="en-US" sz="2400" dirty="0"/>
              <a:t>Programs for ages 15–35 strengthen identity, resilience, civic engagement, and Jewish connection. </a:t>
            </a:r>
          </a:p>
          <a:p>
            <a:pPr lvl="0" eaLnBrk="0" fontAlgn="base" hangingPunct="0">
              <a:lnSpc>
                <a:spcPct val="100000"/>
              </a:lnSpc>
              <a:spcBef>
                <a:spcPct val="0"/>
              </a:spcBef>
              <a:spcAft>
                <a:spcPct val="0"/>
              </a:spcAft>
              <a:buFont typeface="Courier New" panose="02070309020205020404" pitchFamily="49" charset="0"/>
              <a:buChar char="o"/>
            </a:pPr>
            <a:r>
              <a:rPr lang="en-US" sz="2400" dirty="0"/>
              <a:t>A long-established unit with deep roots in Israel, renewed focus, and strong partnerships across sectors. </a:t>
            </a:r>
          </a:p>
          <a:p>
            <a:pPr lvl="0" eaLnBrk="0" fontAlgn="base" hangingPunct="0">
              <a:lnSpc>
                <a:spcPct val="100000"/>
              </a:lnSpc>
              <a:spcBef>
                <a:spcPct val="0"/>
              </a:spcBef>
              <a:spcAft>
                <a:spcPct val="0"/>
              </a:spcAft>
              <a:buFont typeface="Courier New" panose="02070309020205020404" pitchFamily="49" charset="0"/>
              <a:buChar char="o"/>
            </a:pPr>
            <a:r>
              <a:rPr lang="en-US" sz="2400" dirty="0"/>
              <a:t>The next step: bridging personal resilience with collective Jewish identity, in Israel and worldwide.</a:t>
            </a:r>
          </a:p>
        </p:txBody>
      </p:sp>
    </p:spTree>
    <p:extLst>
      <p:ext uri="{BB962C8B-B14F-4D97-AF65-F5344CB8AC3E}">
        <p14:creationId xmlns:p14="http://schemas.microsoft.com/office/powerpoint/2010/main" val="251267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D486A-252B-5150-DDAC-5F92016B2B0C}"/>
            </a:ext>
          </a:extLst>
        </p:cNvPr>
        <p:cNvGrpSpPr/>
        <p:nvPr/>
      </p:nvGrpSpPr>
      <p:grpSpPr>
        <a:xfrm>
          <a:off x="0" y="0"/>
          <a:ext cx="0" cy="0"/>
          <a:chOff x="0" y="0"/>
          <a:chExt cx="0" cy="0"/>
        </a:xfrm>
      </p:grpSpPr>
      <p:pic>
        <p:nvPicPr>
          <p:cNvPr id="1026" name="Picture 2" descr="תן לי את האומץ לשנות מה שניתן לשנות. את השלווה לראות את הדברים שלא ניתן  לשנותם ואת התבונה להבחין ביניהם.&quot; להשפיע על חיי, ליצור לעצמי את החיים כל  בוקר מחדש. כמאמנת ומאפשרת">
            <a:extLst>
              <a:ext uri="{FF2B5EF4-FFF2-40B4-BE49-F238E27FC236}">
                <a16:creationId xmlns:a16="http://schemas.microsoft.com/office/drawing/2014/main" id="{1935CB42-9E17-477B-D638-276FCC3C54A5}"/>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656861" y="1710405"/>
            <a:ext cx="7228165" cy="38613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14F81D-0B17-A7DA-890D-E9B7AE3214B4}"/>
              </a:ext>
            </a:extLst>
          </p:cNvPr>
          <p:cNvSpPr>
            <a:spLocks noGrp="1"/>
          </p:cNvSpPr>
          <p:nvPr>
            <p:ph type="title"/>
          </p:nvPr>
        </p:nvSpPr>
        <p:spPr>
          <a:xfrm>
            <a:off x="838199" y="-39268"/>
            <a:ext cx="10515600" cy="1325563"/>
          </a:xfrm>
        </p:spPr>
        <p:txBody>
          <a:bodyPr/>
          <a:lstStyle/>
          <a:p>
            <a:pPr algn="ctr"/>
            <a:r>
              <a:rPr lang="en-US" dirty="0"/>
              <a:t>Vision</a:t>
            </a:r>
            <a:r>
              <a:rPr lang="he-IL" b="1" dirty="0">
                <a:solidFill>
                  <a:srgbClr val="2D377E"/>
                </a:solidFill>
              </a:rPr>
              <a:t>	</a:t>
            </a:r>
          </a:p>
        </p:txBody>
      </p:sp>
      <p:sp>
        <p:nvSpPr>
          <p:cNvPr id="7" name="Rectangle 6">
            <a:extLst>
              <a:ext uri="{FF2B5EF4-FFF2-40B4-BE49-F238E27FC236}">
                <a16:creationId xmlns:a16="http://schemas.microsoft.com/office/drawing/2014/main" id="{66284F72-3653-B129-F1DD-D5E5709B6ACA}"/>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E96E1738-E570-D1CA-69FB-3CF6C7F9F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sp>
        <p:nvSpPr>
          <p:cNvPr id="8" name="Content Placeholder 7">
            <a:extLst>
              <a:ext uri="{FF2B5EF4-FFF2-40B4-BE49-F238E27FC236}">
                <a16:creationId xmlns:a16="http://schemas.microsoft.com/office/drawing/2014/main" id="{7EA89DA9-3C31-2075-F889-4FD9DA729B03}"/>
              </a:ext>
            </a:extLst>
          </p:cNvPr>
          <p:cNvSpPr>
            <a:spLocks noGrp="1"/>
          </p:cNvSpPr>
          <p:nvPr>
            <p:ph idx="1"/>
          </p:nvPr>
        </p:nvSpPr>
        <p:spPr>
          <a:xfrm>
            <a:off x="571227" y="1286295"/>
            <a:ext cx="11049544" cy="4665254"/>
          </a:xfrm>
        </p:spPr>
        <p:txBody>
          <a:bodyPr>
            <a:normAutofit fontScale="92500" lnSpcReduction="10000"/>
          </a:bodyPr>
          <a:lstStyle/>
          <a:p>
            <a:endParaRPr lang="en-US" b="1" dirty="0"/>
          </a:p>
          <a:p>
            <a:pPr marL="0" indent="0">
              <a:buNone/>
            </a:pPr>
            <a:r>
              <a:rPr lang="en-US" dirty="0"/>
              <a:t>Like a drop creating ripples, our vision is to expand circles of belonging.</a:t>
            </a:r>
            <a:br>
              <a:rPr lang="en-US" dirty="0"/>
            </a:br>
            <a:endParaRPr lang="en-US" dirty="0"/>
          </a:p>
          <a:p>
            <a:pPr marL="0" indent="0">
              <a:buNone/>
            </a:pPr>
            <a:r>
              <a:rPr lang="en-US" dirty="0"/>
              <a:t>We aim to bridge young Israelis’ </a:t>
            </a:r>
            <a:r>
              <a:rPr lang="en-US" b="1" dirty="0"/>
              <a:t>real needs and questions of identity</a:t>
            </a:r>
            <a:r>
              <a:rPr lang="en-US" dirty="0"/>
              <a:t> with </a:t>
            </a:r>
            <a:r>
              <a:rPr lang="en-US" b="1" dirty="0"/>
              <a:t>meaningful engagement</a:t>
            </a:r>
            <a:r>
              <a:rPr lang="en-US" dirty="0"/>
              <a:t> with Jewish peers abroad.</a:t>
            </a:r>
          </a:p>
          <a:p>
            <a:pPr marL="0" indent="0">
              <a:buNone/>
            </a:pPr>
            <a:br>
              <a:rPr lang="en-US" dirty="0"/>
            </a:br>
            <a:r>
              <a:rPr lang="en-US" dirty="0"/>
              <a:t>Programs that combine </a:t>
            </a:r>
            <a:r>
              <a:rPr lang="en-US" b="1" dirty="0"/>
              <a:t>belonging and global connection</a:t>
            </a:r>
            <a:r>
              <a:rPr lang="en-US" dirty="0"/>
              <a:t> create deeper impact and leadership.</a:t>
            </a:r>
          </a:p>
          <a:p>
            <a:pPr marL="0" indent="0">
              <a:buNone/>
            </a:pPr>
            <a:endParaRPr lang="en-US" dirty="0"/>
          </a:p>
          <a:p>
            <a:pPr marL="0" indent="0">
              <a:buNone/>
            </a:pPr>
            <a:r>
              <a:rPr lang="en-US" dirty="0"/>
              <a:t>In the coming period, the Unit will expand this additional circle – fostering deeper connection and familiarity with the global Jewish people, and </a:t>
            </a:r>
            <a:r>
              <a:rPr lang="en-US" b="1" dirty="0"/>
              <a:t>developing new, large-scale and meaningful programs in this field</a:t>
            </a:r>
            <a:r>
              <a:rPr lang="en-US" dirty="0"/>
              <a:t>.</a:t>
            </a:r>
          </a:p>
          <a:p>
            <a:pPr marL="0" indent="0">
              <a:buNone/>
            </a:pPr>
            <a:endParaRPr lang="en-US" dirty="0"/>
          </a:p>
        </p:txBody>
      </p:sp>
      <p:pic>
        <p:nvPicPr>
          <p:cNvPr id="9" name="Picture 8" descr="A blue and grey dotted spiral&#10;&#10;AI-generated content may be incorrect.">
            <a:extLst>
              <a:ext uri="{FF2B5EF4-FFF2-40B4-BE49-F238E27FC236}">
                <a16:creationId xmlns:a16="http://schemas.microsoft.com/office/drawing/2014/main" id="{CD12AEA2-C32D-706C-53E0-F720DC1E44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Tree>
    <p:extLst>
      <p:ext uri="{BB962C8B-B14F-4D97-AF65-F5344CB8AC3E}">
        <p14:creationId xmlns:p14="http://schemas.microsoft.com/office/powerpoint/2010/main" val="56153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8D1C-47B4-A3A4-D516-11808EAC3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99F4B4-D043-0290-655A-F323671EACA3}"/>
              </a:ext>
            </a:extLst>
          </p:cNvPr>
          <p:cNvSpPr>
            <a:spLocks noGrp="1"/>
          </p:cNvSpPr>
          <p:nvPr>
            <p:ph type="title"/>
          </p:nvPr>
        </p:nvSpPr>
        <p:spPr>
          <a:xfrm>
            <a:off x="838199" y="51074"/>
            <a:ext cx="10515600" cy="1325563"/>
          </a:xfrm>
        </p:spPr>
        <p:txBody>
          <a:bodyPr/>
          <a:lstStyle/>
          <a:p>
            <a:pPr algn="ctr"/>
            <a:r>
              <a:rPr lang="en-US" dirty="0"/>
              <a:t>Deepening Engagement</a:t>
            </a:r>
            <a:endParaRPr lang="he-IL" b="1" dirty="0">
              <a:solidFill>
                <a:srgbClr val="2D377E"/>
              </a:solidFill>
            </a:endParaRPr>
          </a:p>
        </p:txBody>
      </p:sp>
      <p:sp>
        <p:nvSpPr>
          <p:cNvPr id="7" name="Rectangle 6">
            <a:extLst>
              <a:ext uri="{FF2B5EF4-FFF2-40B4-BE49-F238E27FC236}">
                <a16:creationId xmlns:a16="http://schemas.microsoft.com/office/drawing/2014/main" id="{9D4CA7E3-8EA5-D484-D038-A99292FDC5E3}"/>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3007F293-A084-E550-EB0D-3AD7B9811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pic>
        <p:nvPicPr>
          <p:cNvPr id="9" name="Picture 8" descr="A blue and grey dotted spiral&#10;&#10;AI-generated content may be incorrect.">
            <a:extLst>
              <a:ext uri="{FF2B5EF4-FFF2-40B4-BE49-F238E27FC236}">
                <a16:creationId xmlns:a16="http://schemas.microsoft.com/office/drawing/2014/main" id="{17968A47-9976-C87D-FCF9-2EBB1A85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
        <p:nvSpPr>
          <p:cNvPr id="3" name="Rectangle 1">
            <a:extLst>
              <a:ext uri="{FF2B5EF4-FFF2-40B4-BE49-F238E27FC236}">
                <a16:creationId xmlns:a16="http://schemas.microsoft.com/office/drawing/2014/main" id="{EB8ADC43-B205-8B68-3834-B41A40F89C4B}"/>
              </a:ext>
            </a:extLst>
          </p:cNvPr>
          <p:cNvSpPr>
            <a:spLocks noGrp="1" noChangeArrowheads="1"/>
          </p:cNvSpPr>
          <p:nvPr>
            <p:ph idx="1"/>
          </p:nvPr>
        </p:nvSpPr>
        <p:spPr bwMode="auto">
          <a:xfrm>
            <a:off x="247649" y="1545150"/>
            <a:ext cx="11696700" cy="369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b="1" dirty="0"/>
          </a:p>
          <a:p>
            <a:pPr marL="0" indent="0">
              <a:buNone/>
            </a:pPr>
            <a:r>
              <a:rPr lang="en-US" dirty="0"/>
              <a:t>Facing new global and local challenges, we emphasize active connection to the Jewish people worldwide.</a:t>
            </a:r>
          </a:p>
          <a:p>
            <a:pPr marL="0" indent="0">
              <a:buNone/>
            </a:pPr>
            <a:br>
              <a:rPr lang="en-US" b="1" dirty="0"/>
            </a:br>
            <a:r>
              <a:rPr lang="en-US" b="1" dirty="0"/>
              <a:t>This approach strengthens:</a:t>
            </a:r>
          </a:p>
          <a:p>
            <a:r>
              <a:rPr lang="en-US" dirty="0"/>
              <a:t>Pluralism and shared responsibility</a:t>
            </a:r>
          </a:p>
          <a:p>
            <a:r>
              <a:rPr lang="en-US" dirty="0"/>
              <a:t>Deeper identity and roots</a:t>
            </a:r>
          </a:p>
          <a:p>
            <a:r>
              <a:rPr lang="en-US" dirty="0"/>
              <a:t>Connection between young Israelis and world Jewry</a:t>
            </a:r>
          </a:p>
        </p:txBody>
      </p:sp>
    </p:spTree>
    <p:extLst>
      <p:ext uri="{BB962C8B-B14F-4D97-AF65-F5344CB8AC3E}">
        <p14:creationId xmlns:p14="http://schemas.microsoft.com/office/powerpoint/2010/main" val="37009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5B63-BD70-1AEB-02DE-57D845BD9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DA81D-3954-22B5-6DD7-0ADA96937D0D}"/>
              </a:ext>
            </a:extLst>
          </p:cNvPr>
          <p:cNvSpPr>
            <a:spLocks noGrp="1"/>
          </p:cNvSpPr>
          <p:nvPr>
            <p:ph type="title"/>
          </p:nvPr>
        </p:nvSpPr>
        <p:spPr>
          <a:xfrm>
            <a:off x="838199" y="88530"/>
            <a:ext cx="10515600" cy="1325563"/>
          </a:xfrm>
        </p:spPr>
        <p:txBody>
          <a:bodyPr/>
          <a:lstStyle/>
          <a:p>
            <a:pPr algn="ctr"/>
            <a:r>
              <a:rPr lang="en-US" dirty="0"/>
              <a:t>Expanding the Circle: Connecting with the Global Jewish People</a:t>
            </a:r>
            <a:endParaRPr lang="he-IL" b="1" dirty="0">
              <a:solidFill>
                <a:srgbClr val="2D377E"/>
              </a:solidFill>
            </a:endParaRPr>
          </a:p>
        </p:txBody>
      </p:sp>
      <p:sp>
        <p:nvSpPr>
          <p:cNvPr id="7" name="Rectangle 6">
            <a:extLst>
              <a:ext uri="{FF2B5EF4-FFF2-40B4-BE49-F238E27FC236}">
                <a16:creationId xmlns:a16="http://schemas.microsoft.com/office/drawing/2014/main" id="{67235CFE-40DA-8F04-8639-BA6715EA3FE3}"/>
              </a:ext>
            </a:extLst>
          </p:cNvPr>
          <p:cNvSpPr/>
          <p:nvPr/>
        </p:nvSpPr>
        <p:spPr>
          <a:xfrm>
            <a:off x="0" y="6120062"/>
            <a:ext cx="12191999" cy="737937"/>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pic>
        <p:nvPicPr>
          <p:cNvPr id="5" name="Picture 4" descr="A black and white sign with white text&#10;&#10;Description automatically generated">
            <a:extLst>
              <a:ext uri="{FF2B5EF4-FFF2-40B4-BE49-F238E27FC236}">
                <a16:creationId xmlns:a16="http://schemas.microsoft.com/office/drawing/2014/main" id="{AFFF4C3E-3096-2DC8-9C2D-A699E4059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778" y="6288574"/>
            <a:ext cx="1684966" cy="400912"/>
          </a:xfrm>
          <a:prstGeom prst="rect">
            <a:avLst/>
          </a:prstGeom>
        </p:spPr>
      </p:pic>
      <p:sp>
        <p:nvSpPr>
          <p:cNvPr id="8" name="Content Placeholder 7">
            <a:extLst>
              <a:ext uri="{FF2B5EF4-FFF2-40B4-BE49-F238E27FC236}">
                <a16:creationId xmlns:a16="http://schemas.microsoft.com/office/drawing/2014/main" id="{6DB79FF9-2274-2CC6-C0C5-4DD5CD010056}"/>
              </a:ext>
            </a:extLst>
          </p:cNvPr>
          <p:cNvSpPr>
            <a:spLocks noGrp="1"/>
          </p:cNvSpPr>
          <p:nvPr>
            <p:ph idx="1"/>
          </p:nvPr>
        </p:nvSpPr>
        <p:spPr>
          <a:xfrm>
            <a:off x="838199" y="1498349"/>
            <a:ext cx="10515600" cy="3861301"/>
          </a:xfrm>
        </p:spPr>
        <p:txBody>
          <a:bodyPr/>
          <a:lstStyle/>
          <a:p>
            <a:endParaRPr lang="en-US" b="1" dirty="0"/>
          </a:p>
          <a:p>
            <a:pPr marL="0" indent="0">
              <a:buNone/>
            </a:pPr>
            <a:r>
              <a:rPr lang="en-US" dirty="0"/>
              <a:t>Participants share how connecting with peers from abroad broadened their perspective and deepened their sense of belonging.</a:t>
            </a:r>
            <a:br>
              <a:rPr lang="en-US" dirty="0"/>
            </a:br>
            <a:r>
              <a:rPr lang="en-US" dirty="0"/>
              <a:t>This experience fosters </a:t>
            </a:r>
            <a:r>
              <a:rPr lang="en-US" b="1" dirty="0"/>
              <a:t>mutual understanding, empathy, and a shared sense of peoplehood</a:t>
            </a:r>
            <a:r>
              <a:rPr lang="en-US" dirty="0"/>
              <a:t> between young Israelis and global Jewish communities.</a:t>
            </a:r>
          </a:p>
        </p:txBody>
      </p:sp>
      <p:pic>
        <p:nvPicPr>
          <p:cNvPr id="9" name="Picture 8" descr="A blue and grey dotted spiral&#10;&#10;AI-generated content may be incorrect.">
            <a:extLst>
              <a:ext uri="{FF2B5EF4-FFF2-40B4-BE49-F238E27FC236}">
                <a16:creationId xmlns:a16="http://schemas.microsoft.com/office/drawing/2014/main" id="{39EAC899-A3E9-E73B-C04A-D847D75897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24275">
            <a:off x="-1425751" y="4915771"/>
            <a:ext cx="3137094" cy="3146517"/>
          </a:xfrm>
          <a:prstGeom prst="rect">
            <a:avLst/>
          </a:prstGeom>
        </p:spPr>
      </p:pic>
    </p:spTree>
    <p:extLst>
      <p:ext uri="{BB962C8B-B14F-4D97-AF65-F5344CB8AC3E}">
        <p14:creationId xmlns:p14="http://schemas.microsoft.com/office/powerpoint/2010/main" val="4177206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black background with blue and pink text&#10;&#10;AI-generated content may be incorrect.">
            <a:extLst>
              <a:ext uri="{FF2B5EF4-FFF2-40B4-BE49-F238E27FC236}">
                <a16:creationId xmlns:a16="http://schemas.microsoft.com/office/drawing/2014/main" id="{2B036D8C-9295-1AE8-6EC7-5CEEAA64C5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7015"/>
          <a:stretch/>
        </p:blipFill>
        <p:spPr>
          <a:xfrm>
            <a:off x="3751948" y="1354081"/>
            <a:ext cx="4688103" cy="2372271"/>
          </a:xfrm>
        </p:spPr>
      </p:pic>
      <p:pic>
        <p:nvPicPr>
          <p:cNvPr id="3" name="Picture 2" descr="A blue dots in a spiral&#10;&#10;AI-generated content may be incorrect.">
            <a:extLst>
              <a:ext uri="{FF2B5EF4-FFF2-40B4-BE49-F238E27FC236}">
                <a16:creationId xmlns:a16="http://schemas.microsoft.com/office/drawing/2014/main" id="{CBEA3025-EADE-FE66-F079-54D9F5F5D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131" y="-312037"/>
            <a:ext cx="4762374" cy="6858000"/>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A45DFACB-251C-1457-69DE-F1F88672B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469" y="4583132"/>
            <a:ext cx="3515059" cy="939739"/>
          </a:xfrm>
          <a:prstGeom prst="rect">
            <a:avLst/>
          </a:prstGeom>
        </p:spPr>
      </p:pic>
      <p:sp>
        <p:nvSpPr>
          <p:cNvPr id="2" name="TextBox 1">
            <a:extLst>
              <a:ext uri="{FF2B5EF4-FFF2-40B4-BE49-F238E27FC236}">
                <a16:creationId xmlns:a16="http://schemas.microsoft.com/office/drawing/2014/main" id="{CB7ADE7C-CAC8-A98A-3590-F8728752B229}"/>
              </a:ext>
            </a:extLst>
          </p:cNvPr>
          <p:cNvSpPr txBox="1"/>
          <p:nvPr/>
        </p:nvSpPr>
        <p:spPr>
          <a:xfrm>
            <a:off x="4612459" y="3715813"/>
            <a:ext cx="4016347" cy="369332"/>
          </a:xfrm>
          <a:prstGeom prst="rect">
            <a:avLst/>
          </a:prstGeom>
          <a:noFill/>
        </p:spPr>
        <p:txBody>
          <a:bodyPr wrap="square" rtlCol="1">
            <a:spAutoFit/>
          </a:bodyPr>
          <a:lstStyle/>
          <a:p>
            <a:r>
              <a:rPr lang="he-IL" b="1" dirty="0">
                <a:solidFill>
                  <a:srgbClr val="2D377E"/>
                </a:solidFill>
              </a:rPr>
              <a:t> חבר נאמנים</a:t>
            </a:r>
            <a:r>
              <a:rPr lang="en-US" b="1" dirty="0">
                <a:solidFill>
                  <a:srgbClr val="2D377E"/>
                </a:solidFill>
              </a:rPr>
              <a:t> I</a:t>
            </a:r>
            <a:r>
              <a:rPr lang="he-IL" b="1" dirty="0">
                <a:solidFill>
                  <a:srgbClr val="2D377E"/>
                </a:solidFill>
              </a:rPr>
              <a:t> </a:t>
            </a:r>
            <a:r>
              <a:rPr lang="en-US" b="1" dirty="0">
                <a:solidFill>
                  <a:srgbClr val="2D377E"/>
                </a:solidFill>
              </a:rPr>
              <a:t>Board of Governors</a:t>
            </a:r>
            <a:endParaRPr lang="he-IL" b="1" dirty="0">
              <a:solidFill>
                <a:srgbClr val="2D377E"/>
              </a:solidFill>
            </a:endParaRPr>
          </a:p>
        </p:txBody>
      </p:sp>
    </p:spTree>
    <p:extLst>
      <p:ext uri="{BB962C8B-B14F-4D97-AF65-F5344CB8AC3E}">
        <p14:creationId xmlns:p14="http://schemas.microsoft.com/office/powerpoint/2010/main" val="30905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B73C5C-62C6-077F-2A93-8D32C21BAC29}"/>
              </a:ext>
            </a:extLst>
          </p:cNvPr>
          <p:cNvSpPr/>
          <p:nvPr/>
        </p:nvSpPr>
        <p:spPr>
          <a:xfrm>
            <a:off x="0" y="0"/>
            <a:ext cx="12191999" cy="6858000"/>
          </a:xfrm>
          <a:prstGeom prst="rect">
            <a:avLst/>
          </a:prstGeom>
          <a:gradFill>
            <a:gsLst>
              <a:gs pos="0">
                <a:srgbClr val="2A2F52"/>
              </a:gs>
              <a:gs pos="68000">
                <a:srgbClr val="2435A2"/>
              </a:gs>
            </a:gsLst>
            <a:lin ang="3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a:ln>
                <a:noFill/>
              </a:ln>
              <a:solidFill>
                <a:prstClr val="white"/>
              </a:solidFill>
              <a:effectLst/>
              <a:uLnTx/>
              <a:uFillTx/>
              <a:latin typeface="Trade Gothic Next Light" panose="020B04030403030200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0E9F59C-1224-3C66-BCE6-6A859AF838C6}"/>
              </a:ext>
            </a:extLst>
          </p:cNvPr>
          <p:cNvSpPr txBox="1"/>
          <p:nvPr/>
        </p:nvSpPr>
        <p:spPr>
          <a:xfrm>
            <a:off x="2393827" y="2961634"/>
            <a:ext cx="7246755" cy="923330"/>
          </a:xfrm>
          <a:prstGeom prst="rect">
            <a:avLst/>
          </a:prstGeom>
          <a:noFill/>
        </p:spPr>
        <p:txBody>
          <a:bodyPr wrap="square" rtlCol="0">
            <a:spAutoFit/>
          </a:bodyPr>
          <a:lstStyle/>
          <a:p>
            <a:pPr algn="ctr" defTabSz="914377"/>
            <a:r>
              <a:rPr lang="en-US" sz="5400" b="1" dirty="0">
                <a:solidFill>
                  <a:prstClr val="white"/>
                </a:solidFill>
                <a:latin typeface="Arial" panose="020B0604020202020204" pitchFamily="34" charset="0"/>
                <a:ea typeface="Helvetica Neue Condensed Black" panose="02000503000000020004" pitchFamily="2" charset="0"/>
                <a:cs typeface="Arial" panose="020B0604020202020204" pitchFamily="34" charset="0"/>
              </a:rPr>
              <a:t>THANK YOU</a:t>
            </a:r>
            <a:endParaRPr lang="en-US" sz="5400" dirty="0">
              <a:solidFill>
                <a:prstClr val="white"/>
              </a:solidFill>
              <a:latin typeface="Arial" panose="020B0604020202020204" pitchFamily="34" charset="0"/>
              <a:ea typeface="Helvetica Neue" panose="02000503000000020004" pitchFamily="2" charset="0"/>
              <a:cs typeface="Arial" panose="020B0604020202020204" pitchFamily="34" charset="0"/>
            </a:endParaRPr>
          </a:p>
        </p:txBody>
      </p:sp>
      <p:pic>
        <p:nvPicPr>
          <p:cNvPr id="7" name="Picture 6" descr="A black and white sign with white text&#10;&#10;Description automatically generated">
            <a:extLst>
              <a:ext uri="{FF2B5EF4-FFF2-40B4-BE49-F238E27FC236}">
                <a16:creationId xmlns:a16="http://schemas.microsoft.com/office/drawing/2014/main" id="{F799EBC2-EF7A-069C-794C-8B7EC7AF4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865" y="3896366"/>
            <a:ext cx="2724271" cy="648198"/>
          </a:xfrm>
          <a:prstGeom prst="rect">
            <a:avLst/>
          </a:prstGeom>
        </p:spPr>
      </p:pic>
      <p:pic>
        <p:nvPicPr>
          <p:cNvPr id="2" name="Picture 1" descr="A blue and grey dotted spiral&#10;&#10;AI-generated content may be incorrect.">
            <a:extLst>
              <a:ext uri="{FF2B5EF4-FFF2-40B4-BE49-F238E27FC236}">
                <a16:creationId xmlns:a16="http://schemas.microsoft.com/office/drawing/2014/main" id="{CB651D9F-D696-9C42-ED9E-42DBA2E3D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675" y="114668"/>
            <a:ext cx="4491976" cy="4505469"/>
          </a:xfrm>
          <a:prstGeom prst="rect">
            <a:avLst/>
          </a:prstGeom>
        </p:spPr>
      </p:pic>
    </p:spTree>
    <p:extLst>
      <p:ext uri="{BB962C8B-B14F-4D97-AF65-F5344CB8AC3E}">
        <p14:creationId xmlns:p14="http://schemas.microsoft.com/office/powerpoint/2010/main" val="2073863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923</TotalTime>
  <Words>774</Words>
  <Application>Microsoft Office PowerPoint</Application>
  <PresentationFormat>מסך רחב</PresentationFormat>
  <Paragraphs>80</Paragraphs>
  <Slides>10</Slides>
  <Notes>7</Notes>
  <HiddenSlides>1</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10</vt:i4>
      </vt:variant>
    </vt:vector>
  </HeadingPairs>
  <TitlesOfParts>
    <vt:vector size="16" baseType="lpstr">
      <vt:lpstr>Aptos</vt:lpstr>
      <vt:lpstr>Aptos Display</vt:lpstr>
      <vt:lpstr>Arial</vt:lpstr>
      <vt:lpstr>Courier New</vt:lpstr>
      <vt:lpstr>Trade Gothic Next Light</vt:lpstr>
      <vt:lpstr>Office Theme</vt:lpstr>
      <vt:lpstr>מצגת של PowerPoint‏</vt:lpstr>
      <vt:lpstr>Programs</vt:lpstr>
      <vt:lpstr>Identity &amp; Peoplehood Unit Infrastructure</vt:lpstr>
      <vt:lpstr>Old Roots, New Growth</vt:lpstr>
      <vt:lpstr>Vision </vt:lpstr>
      <vt:lpstr>Deepening Engagement</vt:lpstr>
      <vt:lpstr>Expanding the Circle: Connecting with the Global Jewish People</vt:lpstr>
      <vt:lpstr>מצגת של PowerPoint‏</vt:lpstr>
      <vt:lpstr>מצגת של PowerPoint‏</vt:lpstr>
      <vt:lpstr>Expanding the Circle: Connecting with the Global Jewish People</vt:lpstr>
    </vt:vector>
  </TitlesOfParts>
  <Company>JAFI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Greenwald, Hannah</dc:creator>
  <cp:lastModifiedBy>Zeharia, Chen</cp:lastModifiedBy>
  <cp:revision>14</cp:revision>
  <dcterms:created xsi:type="dcterms:W3CDTF">2025-06-25T07:39:22Z</dcterms:created>
  <dcterms:modified xsi:type="dcterms:W3CDTF">2025-11-02T08:09:10Z</dcterms:modified>
</cp:coreProperties>
</file>